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21" r:id="rId2"/>
    <p:sldId id="579" r:id="rId3"/>
    <p:sldId id="697" r:id="rId4"/>
    <p:sldId id="625" r:id="rId5"/>
    <p:sldId id="626" r:id="rId6"/>
    <p:sldId id="629" r:id="rId7"/>
    <p:sldId id="631" r:id="rId8"/>
    <p:sldId id="632" r:id="rId9"/>
    <p:sldId id="635" r:id="rId10"/>
    <p:sldId id="637" r:id="rId11"/>
    <p:sldId id="640" r:id="rId12"/>
    <p:sldId id="642" r:id="rId13"/>
    <p:sldId id="643" r:id="rId14"/>
    <p:sldId id="644" r:id="rId15"/>
    <p:sldId id="645" r:id="rId16"/>
    <p:sldId id="647" r:id="rId17"/>
    <p:sldId id="649" r:id="rId18"/>
    <p:sldId id="650" r:id="rId19"/>
    <p:sldId id="6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1BE"/>
    <a:srgbClr val="011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94278" autoAdjust="0"/>
  </p:normalViewPr>
  <p:slideViewPr>
    <p:cSldViewPr snapToGrid="0">
      <p:cViewPr varScale="1">
        <p:scale>
          <a:sx n="100" d="100"/>
          <a:sy n="100" d="100"/>
        </p:scale>
        <p:origin x="114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90251-1339-4C99-9164-B5C87CAD21BE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869C3-508F-4777-B72D-97DC974DA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1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1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0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22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80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9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7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8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70C93-3E14-C299-CDA0-8981C14C9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F3704-BFBE-94ED-BD1B-185B9122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8FC8D-7815-C7C7-131C-FA1041231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8978B-90C0-C180-2A59-04093B291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2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52BF4-A026-BCD3-97BB-4CD24548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FFF42-F0B0-CC10-0F33-1486D366B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9119B-28B3-FA05-FB1A-1A4CE941C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AAB55-BB7E-C5F7-84EF-08B445F6B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41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2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39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3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58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20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9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29FBE-0861-47CB-879E-7F13BB864C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8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1041-73ED-484D-8187-39B42BF3A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2E1E5-A177-4D83-AEC4-AC1CCF84A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74A9D-D5DB-4DCA-8D11-C168FFE9C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19FA8-B358-4ED1-A4BF-C7A5D6F9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DDC5C-FCD4-48EC-8B22-8340C223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7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26D7-2B19-41F8-99AD-C2ED4874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57157-D737-4F8F-B855-F15CFE72D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E54BA-EB0B-493B-A5EC-F7746B62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21A3-0650-4CFA-89B2-A4AE2AF0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0F036-7EB4-4778-9D30-31E05BD5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1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4C215-067C-4A91-B81C-38FBA0DB4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2A166-D667-43AA-B137-D56A4A156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3360-C321-4447-B088-A7926FA2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072C-209A-4664-901F-AA67CA876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625C3-7D59-49C3-B870-29D92815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CE48-B722-4325-A51C-80444007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88A0-1534-4131-BAA0-D602747C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82CF6-AD28-4781-969C-DC727878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CB79-3660-4A89-9B81-C791B2BD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A1C76-BB3F-44C9-BC35-BD7EC5BD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4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116C-F10D-4709-AE0E-0A499102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5CF0A-91A0-4217-84D3-9FCFEAD1A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8D8F2-D1C2-4E4A-8778-37DC9DDB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D339A-DFF8-4961-8B16-5BFA0372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79A73-1214-42EE-8C03-DA12AC33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5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30AA-2A8E-4051-B05C-DD3C14D0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0934E-B152-408E-AF5B-2DBB2EBC0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0DDCE-D05C-4BBE-8494-EBBBFF59F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66E8F-8556-4710-B84C-55C7F48A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2958F-9997-432D-A3F2-7B554C61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8CBC3-8763-41FA-9291-77B56114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4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534D-982D-4FD6-8656-20B8617B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EFD06-5D60-4D61-AC8D-05DF02153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D3BD3-EA7A-489B-8843-0CD9E51DA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F5C7B-F744-467C-BFA2-5C27FBD65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E7A1B-B257-4C54-A2F6-D444EC247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22790-8C23-4533-BB87-4151189F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005F6-32D2-495D-9DBB-CC2864C7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83342-6199-4A01-A4CF-9604F101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8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E1F2-0621-4EF6-B26A-2B2F5489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BA7DC-56E4-41FB-9CCC-1E27D116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9ECD0-05CA-4A00-B491-95B5A3C5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9561C-94D8-436B-B285-726DF4A7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7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F6D76-FAC5-4763-A2E2-4ED80955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7F220-5AF3-4ED1-937B-B8576A5D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FBC38-722C-4DBE-BF9D-82A4D473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1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5AF5-983D-4DD1-9EBE-56116BE0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E5FF-3CEC-4B51-8480-BAE8DA1A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86357-567D-4C64-BDA3-ACE81022F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01644-5D20-4C2B-8C3F-9B261072D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CC08B-BB7E-4181-AB5E-6F9CBCDE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0C16A-5ECE-4CEF-B21B-1CAB2D08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5944-DD2E-4AB3-A980-48BFF061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F18E5-0B39-404E-B432-FC0FC63E7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78937-FE22-40CD-AE28-3C7354316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04CDF-68D7-4DE7-95A0-A684D76F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D56E6-DC15-4220-857C-7109761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6A510-5E1B-4B0A-B060-D5DB80E1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1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D52E5-CAB5-415D-8E0F-E94E96F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6D821-A9D2-43E2-B2D7-2393F60E8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5166C-A478-4519-826C-95BECCC31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598FF-0CCF-4B5C-990F-8059F648F8F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40D5F-C5F1-402D-B420-8B6B8A967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256F9-C2F2-460B-896D-4EBACE5D6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7BDA8-E565-4019-A569-88F97920E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2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50.png"/><Relationship Id="rId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10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DAE0E70-D6AE-4E14-A1C9-A8A08C4E61E5}"/>
              </a:ext>
            </a:extLst>
          </p:cNvPr>
          <p:cNvSpPr txBox="1">
            <a:spLocks/>
          </p:cNvSpPr>
          <p:nvPr/>
        </p:nvSpPr>
        <p:spPr>
          <a:xfrm>
            <a:off x="-1" y="614081"/>
            <a:ext cx="12192000" cy="443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UKACM-SEMNI Autum School</a:t>
            </a:r>
          </a:p>
          <a:p>
            <a:pPr marL="0" indent="0" algn="ctr">
              <a:buNone/>
            </a:pPr>
            <a:endParaRPr lang="en-US" b="1" dirty="0">
              <a:solidFill>
                <a:srgbClr val="0000FF"/>
              </a:solidFill>
              <a:latin typeface="Comic Sans MS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Operator learning for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Partial Differential Equations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F6CF7-7530-48BC-8C35-CCB6692D3010}"/>
              </a:ext>
            </a:extLst>
          </p:cNvPr>
          <p:cNvSpPr txBox="1"/>
          <p:nvPr/>
        </p:nvSpPr>
        <p:spPr>
          <a:xfrm>
            <a:off x="2091988" y="3429000"/>
            <a:ext cx="8008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mic Sans MS" pitchFamily="66" charset="0"/>
              </a:rPr>
              <a:t>Dr Burigede Liu </a:t>
            </a:r>
          </a:p>
          <a:p>
            <a:pPr algn="ctr"/>
            <a:endParaRPr lang="en-US" altLang="zh-CN" sz="2800" dirty="0">
              <a:latin typeface="Comic Sans MS" pitchFamily="66" charset="0"/>
            </a:endParaRPr>
          </a:p>
          <a:p>
            <a:pPr algn="ctr"/>
            <a:r>
              <a:rPr lang="en-US" sz="2800" b="1" dirty="0">
                <a:latin typeface="Comic Sans MS" pitchFamily="66" charset="0"/>
              </a:rPr>
              <a:t>University of Cambridge</a:t>
            </a:r>
            <a:endParaRPr lang="en-US" sz="2800" dirty="0">
              <a:latin typeface="Comic Sans MS" pitchFamily="66" charset="0"/>
            </a:endParaRP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BL377@cam.ac.uk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8AFF6-23AD-473A-9CC5-76A39AEC9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66" y="6052775"/>
            <a:ext cx="3611724" cy="7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44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/>
              <p:nvPr/>
            </p:nvSpPr>
            <p:spPr>
              <a:xfrm>
                <a:off x="697936" y="1142643"/>
                <a:ext cx="10153566" cy="55550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(</a:t>
                </a:r>
                <a:r>
                  <a:rPr lang="en-US" altLang="zh-CN" sz="1600" dirty="0" err="1">
                    <a:latin typeface="Comic Sans MS" pitchFamily="66" charset="0"/>
                  </a:rPr>
                  <a:t>i</a:t>
                </a:r>
                <a:r>
                  <a:rPr lang="en-US" altLang="zh-CN" sz="1600" dirty="0">
                    <a:latin typeface="Comic Sans MS" pitchFamily="66" charset="0"/>
                  </a:rPr>
                  <a:t>) Balance of linear momentum: 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(ii) Boundary condition: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(iii)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PINN </a:t>
                </a:r>
                <a:r>
                  <a:rPr lang="en-US" altLang="zh-CN" sz="1600" dirty="0">
                    <a:latin typeface="Comic Sans MS" pitchFamily="66" charset="0"/>
                  </a:rPr>
                  <a:t>approximation: 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(iv) PDE loss function: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(v) Minimize with stochastic gradient descent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𝐿𝑜𝑠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𝑃𝐷𝐸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𝐿𝑜𝑠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𝐵𝑜𝑢𝑛𝑑𝑎𝑟𝑦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36" y="1142643"/>
                <a:ext cx="10153566" cy="5555047"/>
              </a:xfrm>
              <a:prstGeom prst="rect">
                <a:avLst/>
              </a:prstGeom>
              <a:blipFill>
                <a:blip r:embed="rId3"/>
                <a:stretch>
                  <a:fillRect l="-180" t="-10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3">
                <a:extLst>
                  <a:ext uri="{FF2B5EF4-FFF2-40B4-BE49-F238E27FC236}">
                    <a16:creationId xmlns:a16="http://schemas.microsoft.com/office/drawing/2014/main" id="{3EC9166A-6058-461D-A19D-5947008CF1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0983342"/>
                  </p:ext>
                </p:extLst>
              </p:nvPr>
            </p:nvGraphicFramePr>
            <p:xfrm>
              <a:off x="3455674" y="2419468"/>
              <a:ext cx="5280649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0357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95029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∈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oMath>
                            </m:oMathPara>
                          </a14:m>
                          <a:endParaRPr lang="en-US" altLang="zh-CN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oMath>
                          </a14:m>
                          <a:endParaRPr lang="en-US" altLang="zh-CN" sz="1600" dirty="0">
                            <a:solidFill>
                              <a:schemeClr val="tx1"/>
                            </a:solidFill>
                            <a:latin typeface="Comic Sans MS" pitchFamily="66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3">
                <a:extLst>
                  <a:ext uri="{FF2B5EF4-FFF2-40B4-BE49-F238E27FC236}">
                    <a16:creationId xmlns:a16="http://schemas.microsoft.com/office/drawing/2014/main" id="{3EC9166A-6058-461D-A19D-5947008CF1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0983342"/>
                  </p:ext>
                </p:extLst>
              </p:nvPr>
            </p:nvGraphicFramePr>
            <p:xfrm>
              <a:off x="3455674" y="2419468"/>
              <a:ext cx="5280649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0357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95029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58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0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7087C07-6D6A-4282-A5E0-6ED387DB49CD}"/>
              </a:ext>
            </a:extLst>
          </p:cNvPr>
          <p:cNvSpPr txBox="1"/>
          <p:nvPr/>
        </p:nvSpPr>
        <p:spPr>
          <a:xfrm>
            <a:off x="3807322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PINN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1A366-2C20-4652-92BE-9B0ADA07CD2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Conventional approach: Neural Network basis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3">
                <a:extLst>
                  <a:ext uri="{FF2B5EF4-FFF2-40B4-BE49-F238E27FC236}">
                    <a16:creationId xmlns:a16="http://schemas.microsoft.com/office/drawing/2014/main" id="{89B9C2B8-A31F-4F09-B9A7-44445C2A15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836470"/>
                  </p:ext>
                </p:extLst>
              </p:nvPr>
            </p:nvGraphicFramePr>
            <p:xfrm>
              <a:off x="3455675" y="1524714"/>
              <a:ext cx="5280649" cy="4357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952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79669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)=0 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  <a:endParaRPr lang="en-GB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3">
                <a:extLst>
                  <a:ext uri="{FF2B5EF4-FFF2-40B4-BE49-F238E27FC236}">
                    <a16:creationId xmlns:a16="http://schemas.microsoft.com/office/drawing/2014/main" id="{89B9C2B8-A31F-4F09-B9A7-44445C2A15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836470"/>
                  </p:ext>
                </p:extLst>
              </p:nvPr>
            </p:nvGraphicFramePr>
            <p:xfrm>
              <a:off x="3455675" y="1524714"/>
              <a:ext cx="5280649" cy="4357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952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79669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4357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1483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4237" b="-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52A7E5-8BFC-401B-B586-F0D153FCEB5E}"/>
                  </a:ext>
                </a:extLst>
              </p:cNvPr>
              <p:cNvSpPr txBox="1"/>
              <p:nvPr/>
            </p:nvSpPr>
            <p:spPr>
              <a:xfrm>
                <a:off x="4426437" y="3429000"/>
                <a:ext cx="37344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𝑁𝑁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Comic Sans MS" pitchFamily="66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52A7E5-8BFC-401B-B586-F0D153FCE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37" y="3429000"/>
                <a:ext cx="373441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8890B7-4FBA-40E0-8254-8DEE7C2324CD}"/>
                  </a:ext>
                </a:extLst>
              </p:cNvPr>
              <p:cNvSpPr txBox="1"/>
              <p:nvPr/>
            </p:nvSpPr>
            <p:spPr>
              <a:xfrm>
                <a:off x="575873" y="4398004"/>
                <a:ext cx="10070355" cy="789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8890B7-4FBA-40E0-8254-8DEE7C232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3" y="4398004"/>
                <a:ext cx="10070355" cy="7892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0EBA8A6C-8C60-4536-9BD1-06D36D34324B}"/>
              </a:ext>
            </a:extLst>
          </p:cNvPr>
          <p:cNvSpPr/>
          <p:nvPr/>
        </p:nvSpPr>
        <p:spPr>
          <a:xfrm rot="16200000">
            <a:off x="3389403" y="3716873"/>
            <a:ext cx="252826" cy="29521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8DF961-2E5E-4FB8-9A87-F1726E76810E}"/>
              </a:ext>
            </a:extLst>
          </p:cNvPr>
          <p:cNvSpPr txBox="1"/>
          <p:nvPr/>
        </p:nvSpPr>
        <p:spPr>
          <a:xfrm>
            <a:off x="2887635" y="5355549"/>
            <a:ext cx="1256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PDE loss</a:t>
            </a:r>
            <a:endParaRPr lang="en-GB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90A880C-FC2E-4067-B6AA-B97C3D81552D}"/>
              </a:ext>
            </a:extLst>
          </p:cNvPr>
          <p:cNvSpPr/>
          <p:nvPr/>
        </p:nvSpPr>
        <p:spPr>
          <a:xfrm rot="16200000">
            <a:off x="7842202" y="3045504"/>
            <a:ext cx="252826" cy="43672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329665-DD70-4152-818D-85139F769829}"/>
              </a:ext>
            </a:extLst>
          </p:cNvPr>
          <p:cNvSpPr txBox="1"/>
          <p:nvPr/>
        </p:nvSpPr>
        <p:spPr>
          <a:xfrm>
            <a:off x="7231541" y="5345237"/>
            <a:ext cx="185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Boundary loss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99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/>
              <p:nvPr/>
            </p:nvSpPr>
            <p:spPr>
              <a:xfrm>
                <a:off x="697936" y="1142643"/>
                <a:ext cx="10153566" cy="21387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(iv) PDE loss function: 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(v) Minimize with stochastic gradient descent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𝐿𝑜𝑠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𝑃𝐷𝐸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𝐿𝑜𝑠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𝐵𝑜𝑢𝑛𝑑𝑎𝑟𝑦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36" y="1142643"/>
                <a:ext cx="10153566" cy="2138727"/>
              </a:xfrm>
              <a:prstGeom prst="rect">
                <a:avLst/>
              </a:prstGeom>
              <a:blipFill>
                <a:blip r:embed="rId3"/>
                <a:stretch>
                  <a:fillRect l="-180" t="-2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7087C07-6D6A-4282-A5E0-6ED387DB49CD}"/>
              </a:ext>
            </a:extLst>
          </p:cNvPr>
          <p:cNvSpPr txBox="1"/>
          <p:nvPr/>
        </p:nvSpPr>
        <p:spPr>
          <a:xfrm>
            <a:off x="3807322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PINN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1A366-2C20-4652-92BE-9B0ADA07CD2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Conventional approach: Neural Network basis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FDF80E-ADAC-4B90-8DF7-D01ED4E57652}"/>
                  </a:ext>
                </a:extLst>
              </p:cNvPr>
              <p:cNvSpPr txBox="1"/>
              <p:nvPr/>
            </p:nvSpPr>
            <p:spPr>
              <a:xfrm>
                <a:off x="858573" y="1449994"/>
                <a:ext cx="10070355" cy="789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FDF80E-ADAC-4B90-8DF7-D01ED4E57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3" y="1449994"/>
                <a:ext cx="10070355" cy="789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5CF460-14A3-47F5-B5D6-9DD17B3F4078}"/>
              </a:ext>
            </a:extLst>
          </p:cNvPr>
          <p:cNvSpPr txBox="1"/>
          <p:nvPr/>
        </p:nvSpPr>
        <p:spPr>
          <a:xfrm>
            <a:off x="697936" y="4133245"/>
            <a:ext cx="10153566" cy="20467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Hard to get them to work (you need around 1e5 epochs for typical linear problems.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Requires huge collocation points and no guarantee of convergence.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Cannot show realistic speed-up compare against FEM. 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But a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developing field</a:t>
            </a:r>
            <a:r>
              <a:rPr lang="en-US" altLang="zh-CN" sz="1600" dirty="0">
                <a:latin typeface="Comic Sans MS" pitchFamily="66" charset="0"/>
              </a:rPr>
              <a:t> with a lot of interests due to its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simplicity</a:t>
            </a:r>
            <a:r>
              <a:rPr lang="en-US" altLang="zh-CN" sz="1600" dirty="0">
                <a:latin typeface="Comic Sans MS" pitchFamily="66" charset="0"/>
              </a:rPr>
              <a:t>. (Deep Ritz, </a:t>
            </a:r>
            <a:r>
              <a:rPr lang="en-US" altLang="zh-CN" sz="1600" dirty="0" err="1">
                <a:latin typeface="Comic Sans MS" pitchFamily="66" charset="0"/>
              </a:rPr>
              <a:t>Galerkin</a:t>
            </a:r>
            <a:r>
              <a:rPr lang="en-US" altLang="zh-CN" sz="1600" dirty="0">
                <a:latin typeface="Comic Sans MS" pitchFamily="66" charset="0"/>
              </a:rPr>
              <a:t> PINN, etc. et…)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1FC1BD-2B04-4C25-9DED-16604BCB132D}"/>
              </a:ext>
            </a:extLst>
          </p:cNvPr>
          <p:cNvSpPr txBox="1"/>
          <p:nvPr/>
        </p:nvSpPr>
        <p:spPr>
          <a:xfrm>
            <a:off x="3688289" y="3675404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Challenges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27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D4B0A9E-156E-4ED8-B0D7-2464F3FEC9D9}"/>
              </a:ext>
            </a:extLst>
          </p:cNvPr>
          <p:cNvSpPr txBox="1">
            <a:spLocks/>
          </p:cNvSpPr>
          <p:nvPr/>
        </p:nvSpPr>
        <p:spPr>
          <a:xfrm>
            <a:off x="816768" y="2892594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0000FF"/>
                </a:solidFill>
                <a:latin typeface="Comic Sans MS"/>
              </a:rPr>
              <a:t>So, what else can we do?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600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Operators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/>
              <p:nvPr/>
            </p:nvSpPr>
            <p:spPr>
              <a:xfrm>
                <a:off x="5820442" y="1126199"/>
                <a:ext cx="5877656" cy="45106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Identity Operator: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Differential operator: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Integral operator: 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Functional (Calculus of variations):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The operator: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442" y="1126199"/>
                <a:ext cx="5877656" cy="4510658"/>
              </a:xfrm>
              <a:prstGeom prst="rect">
                <a:avLst/>
              </a:prstGeom>
              <a:blipFill>
                <a:blip r:embed="rId3"/>
                <a:stretch>
                  <a:fillRect l="-310" t="-13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7087C07-6D6A-4282-A5E0-6ED387DB49CD}"/>
              </a:ext>
            </a:extLst>
          </p:cNvPr>
          <p:cNvSpPr txBox="1"/>
          <p:nvPr/>
        </p:nvSpPr>
        <p:spPr>
          <a:xfrm>
            <a:off x="6865844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Example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5E75FA-0FE0-4151-BAD0-F978DE7AE8C7}"/>
              </a:ext>
            </a:extLst>
          </p:cNvPr>
          <p:cNvSpPr txBox="1"/>
          <p:nvPr/>
        </p:nvSpPr>
        <p:spPr>
          <a:xfrm>
            <a:off x="619125" y="1126199"/>
            <a:ext cx="4685333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A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mapping</a:t>
            </a:r>
            <a:r>
              <a:rPr lang="en-US" altLang="zh-CN" sz="1600" dirty="0">
                <a:latin typeface="Comic Sans MS" pitchFamily="66" charset="0"/>
              </a:rPr>
              <a:t> that takes a function as input,   and output a (likely different) function.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12DDDF-B470-4F74-A88F-A1A0E3C28591}"/>
              </a:ext>
            </a:extLst>
          </p:cNvPr>
          <p:cNvSpPr txBox="1"/>
          <p:nvPr/>
        </p:nvSpPr>
        <p:spPr>
          <a:xfrm>
            <a:off x="706919" y="677314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0BE1A-5D4E-6FC9-00CB-0D4BFA2C11A0}"/>
              </a:ext>
            </a:extLst>
          </p:cNvPr>
          <p:cNvSpPr txBox="1"/>
          <p:nvPr/>
        </p:nvSpPr>
        <p:spPr>
          <a:xfrm>
            <a:off x="166254" y="632315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Kovachki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Nikola, et al. "Neural operator: Learning maps between function spaces with applications to PDEs."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24.89 (2023): 1-97.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024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Operators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/>
              <p:nvPr/>
            </p:nvSpPr>
            <p:spPr>
              <a:xfrm>
                <a:off x="5820442" y="1126199"/>
                <a:ext cx="5877656" cy="45106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Identity Operator: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Differential operator: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Integral operator: 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Functional (Calculus of variations):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The operator: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442" y="1126199"/>
                <a:ext cx="5877656" cy="4510658"/>
              </a:xfrm>
              <a:prstGeom prst="rect">
                <a:avLst/>
              </a:prstGeom>
              <a:blipFill>
                <a:blip r:embed="rId3"/>
                <a:stretch>
                  <a:fillRect l="-310" t="-13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7087C07-6D6A-4282-A5E0-6ED387DB49CD}"/>
              </a:ext>
            </a:extLst>
          </p:cNvPr>
          <p:cNvSpPr txBox="1"/>
          <p:nvPr/>
        </p:nvSpPr>
        <p:spPr>
          <a:xfrm>
            <a:off x="6865844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Example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5E75FA-0FE0-4151-BAD0-F978DE7AE8C7}"/>
              </a:ext>
            </a:extLst>
          </p:cNvPr>
          <p:cNvSpPr txBox="1"/>
          <p:nvPr/>
        </p:nvSpPr>
        <p:spPr>
          <a:xfrm>
            <a:off x="619125" y="1126199"/>
            <a:ext cx="4685333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A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mapping</a:t>
            </a:r>
            <a:r>
              <a:rPr lang="en-US" altLang="zh-CN" sz="1600" dirty="0">
                <a:latin typeface="Comic Sans MS" pitchFamily="66" charset="0"/>
              </a:rPr>
              <a:t> that takes a function as input,   and output a (likely different) function.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12DDDF-B470-4F74-A88F-A1A0E3C28591}"/>
              </a:ext>
            </a:extLst>
          </p:cNvPr>
          <p:cNvSpPr txBox="1"/>
          <p:nvPr/>
        </p:nvSpPr>
        <p:spPr>
          <a:xfrm>
            <a:off x="1014412" y="4933534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Nonlinear Operators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96D25-420F-4DA2-9F0D-69CA3916CC91}"/>
              </a:ext>
            </a:extLst>
          </p:cNvPr>
          <p:cNvSpPr txBox="1"/>
          <p:nvPr/>
        </p:nvSpPr>
        <p:spPr>
          <a:xfrm>
            <a:off x="859319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8D7B-4836-4118-AA74-0DB83ACD468F}"/>
                  </a:ext>
                </a:extLst>
              </p:cNvPr>
              <p:cNvSpPr txBox="1"/>
              <p:nvPr/>
            </p:nvSpPr>
            <p:spPr>
              <a:xfrm>
                <a:off x="619125" y="2498174"/>
                <a:ext cx="4685333" cy="19697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An operator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is a linear operator if: </a:t>
                </a:r>
              </a:p>
              <a:p>
                <a:pPr marL="857250" lvl="1" indent="-400050">
                  <a:spcAft>
                    <a:spcPts val="300"/>
                  </a:spcAft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for all </a:t>
                </a:r>
                <a:r>
                  <a:rPr lang="en-US" altLang="zh-CN" sz="1600" dirty="0">
                    <a:latin typeface="Comic Sans MS" pitchFamily="66" charset="0"/>
                  </a:rPr>
                  <a:t>functions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.</a:t>
                </a:r>
              </a:p>
              <a:p>
                <a:pPr marL="857250" lvl="1" indent="-400050">
                  <a:spcAft>
                    <a:spcPts val="300"/>
                  </a:spcAft>
                  <a:buFont typeface="+mj-lt"/>
                  <a:buAutoNum type="romanLcPeriod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857250" lvl="1" indent="-400050">
                  <a:spcAft>
                    <a:spcPts val="300"/>
                  </a:spcAft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for all functions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and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scalar constants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857250" lvl="1" indent="-400050">
                  <a:spcAft>
                    <a:spcPts val="300"/>
                  </a:spcAft>
                  <a:buFont typeface="+mj-lt"/>
                  <a:buAutoNum type="romanLcPeriod"/>
                </a:pPr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8D7B-4836-4118-AA74-0DB83ACD4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2498174"/>
                <a:ext cx="4685333" cy="1969770"/>
              </a:xfrm>
              <a:prstGeom prst="rect">
                <a:avLst/>
              </a:prstGeom>
              <a:blipFill>
                <a:blip r:embed="rId4"/>
                <a:stretch>
                  <a:fillRect l="-389" t="-3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3E7B3E0-2264-4B9F-888E-4372EE3EDDD2}"/>
              </a:ext>
            </a:extLst>
          </p:cNvPr>
          <p:cNvSpPr txBox="1"/>
          <p:nvPr/>
        </p:nvSpPr>
        <p:spPr>
          <a:xfrm>
            <a:off x="1027761" y="2127593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Linear 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BA849-F123-4CB6-8659-3B3AADA16379}"/>
              </a:ext>
            </a:extLst>
          </p:cNvPr>
          <p:cNvSpPr txBox="1"/>
          <p:nvPr/>
        </p:nvSpPr>
        <p:spPr>
          <a:xfrm>
            <a:off x="619125" y="5439413"/>
            <a:ext cx="4685333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If an operator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is not linear</a:t>
            </a:r>
            <a:r>
              <a:rPr lang="en-US" altLang="zh-CN" sz="1600" dirty="0">
                <a:latin typeface="Comic Sans MS" pitchFamily="66" charset="0"/>
              </a:rPr>
              <a:t>, it is said to be nonlinear. </a:t>
            </a:r>
          </a:p>
        </p:txBody>
      </p:sp>
    </p:spTree>
    <p:extLst>
      <p:ext uri="{BB962C8B-B14F-4D97-AF65-F5344CB8AC3E}">
        <p14:creationId xmlns:p14="http://schemas.microsoft.com/office/powerpoint/2010/main" val="22909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PDE in operator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/>
              <p:nvPr/>
            </p:nvSpPr>
            <p:spPr>
              <a:xfrm>
                <a:off x="5820442" y="1126199"/>
                <a:ext cx="5877656" cy="34317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Governing equation: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Operator (second order elliptical):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∇</m:t>
                      </m:r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is called a parameter of the PDE. </a:t>
                </a: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342900" indent="-3429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We use subscript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r>
                  <a:rPr lang="en-US" altLang="zh-CN" sz="1600" dirty="0">
                    <a:latin typeface="Comic Sans MS" pitchFamily="66" charset="0"/>
                  </a:rPr>
                  <a:t>to denote the operator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is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parameterized by a  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AF1CFC-3473-485F-942C-56A36E4F1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442" y="1126199"/>
                <a:ext cx="5877656" cy="3431709"/>
              </a:xfrm>
              <a:prstGeom prst="rect">
                <a:avLst/>
              </a:prstGeom>
              <a:blipFill>
                <a:blip r:embed="rId3"/>
                <a:stretch>
                  <a:fillRect l="-310" t="-17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7087C07-6D6A-4282-A5E0-6ED387DB49CD}"/>
              </a:ext>
            </a:extLst>
          </p:cNvPr>
          <p:cNvSpPr txBox="1"/>
          <p:nvPr/>
        </p:nvSpPr>
        <p:spPr>
          <a:xfrm>
            <a:off x="6865844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Example – Darcy flow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5E75FA-0FE0-4151-BAD0-F978DE7AE8C7}"/>
                  </a:ext>
                </a:extLst>
              </p:cNvPr>
              <p:cNvSpPr txBox="1"/>
              <p:nvPr/>
            </p:nvSpPr>
            <p:spPr>
              <a:xfrm>
                <a:off x="619125" y="1126199"/>
                <a:ext cx="4685333" cy="9079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Any PDE with unknown function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, can be written as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𝐿𝑢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5E75FA-0FE0-4151-BAD0-F978DE7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1126199"/>
                <a:ext cx="4685333" cy="907941"/>
              </a:xfrm>
              <a:prstGeom prst="rect">
                <a:avLst/>
              </a:prstGeom>
              <a:blipFill>
                <a:blip r:embed="rId4"/>
                <a:stretch>
                  <a:fillRect l="-389" t="-65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C196D25-420F-4DA2-9F0D-69CA3916CC91}"/>
              </a:ext>
            </a:extLst>
          </p:cNvPr>
          <p:cNvSpPr txBox="1"/>
          <p:nvPr/>
        </p:nvSpPr>
        <p:spPr>
          <a:xfrm>
            <a:off x="859319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8D7B-4836-4118-AA74-0DB83ACD468F}"/>
                  </a:ext>
                </a:extLst>
              </p:cNvPr>
              <p:cNvSpPr txBox="1"/>
              <p:nvPr/>
            </p:nvSpPr>
            <p:spPr>
              <a:xfrm>
                <a:off x="619125" y="3361992"/>
                <a:ext cx="4685333" cy="5847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A PDE is linear if and only if the operator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is a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linear</a:t>
                </a:r>
                <a:r>
                  <a:rPr lang="en-US" altLang="zh-CN" sz="1600" dirty="0">
                    <a:latin typeface="Comic Sans MS" pitchFamily="66" charset="0"/>
                  </a:rPr>
                  <a:t> operator.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8D7B-4836-4118-AA74-0DB83ACD4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3361992"/>
                <a:ext cx="4685333" cy="584775"/>
              </a:xfrm>
              <a:prstGeom prst="rect">
                <a:avLst/>
              </a:prstGeom>
              <a:blipFill>
                <a:blip r:embed="rId5"/>
                <a:stretch>
                  <a:fillRect l="-389" t="-1020" b="-122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3E7B3E0-2264-4B9F-888E-4372EE3EDDD2}"/>
              </a:ext>
            </a:extLst>
          </p:cNvPr>
          <p:cNvSpPr txBox="1"/>
          <p:nvPr/>
        </p:nvSpPr>
        <p:spPr>
          <a:xfrm>
            <a:off x="875361" y="28362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Linear PDE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D246EE-E88D-4A95-A5E9-A4102AC3FCB5}"/>
                  </a:ext>
                </a:extLst>
              </p:cNvPr>
              <p:cNvSpPr txBox="1"/>
              <p:nvPr/>
            </p:nvSpPr>
            <p:spPr>
              <a:xfrm>
                <a:off x="5820442" y="5280886"/>
                <a:ext cx="5877656" cy="38343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D246EE-E88D-4A95-A5E9-A4102AC3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442" y="5280886"/>
                <a:ext cx="5877656" cy="38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6A787C8-DC43-4710-B143-D47488D3E9FD}"/>
              </a:ext>
            </a:extLst>
          </p:cNvPr>
          <p:cNvSpPr txBox="1"/>
          <p:nvPr/>
        </p:nvSpPr>
        <p:spPr>
          <a:xfrm>
            <a:off x="7018387" y="4822127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Solution Operator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6865E-DB65-4934-A501-69256B297ABA}"/>
              </a:ext>
            </a:extLst>
          </p:cNvPr>
          <p:cNvSpPr txBox="1"/>
          <p:nvPr/>
        </p:nvSpPr>
        <p:spPr>
          <a:xfrm>
            <a:off x="7018387" y="5810627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Nonlinear! </a:t>
            </a:r>
          </a:p>
        </p:txBody>
      </p:sp>
    </p:spTree>
    <p:extLst>
      <p:ext uri="{BB962C8B-B14F-4D97-AF65-F5344CB8AC3E}">
        <p14:creationId xmlns:p14="http://schemas.microsoft.com/office/powerpoint/2010/main" val="428304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Learning the solution operator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5E75FA-0FE0-4151-BAD0-F978DE7AE8C7}"/>
                  </a:ext>
                </a:extLst>
              </p:cNvPr>
              <p:cNvSpPr txBox="1"/>
              <p:nvPr/>
            </p:nvSpPr>
            <p:spPr>
              <a:xfrm>
                <a:off x="619125" y="1126199"/>
                <a:ext cx="10829536" cy="36276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We are interested in the solution of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a class (not a single) </a:t>
                </a:r>
                <a:r>
                  <a:rPr lang="en-US" altLang="zh-CN" sz="1600" dirty="0">
                    <a:latin typeface="Comic Sans MS" pitchFamily="66" charset="0"/>
                  </a:rPr>
                  <a:t>of PDE, by some parameterization function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Suppose we have N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data</a:t>
                </a:r>
                <a:r>
                  <a:rPr lang="en-US" altLang="zh-CN" sz="1600" dirty="0"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are 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Comic Sans MS" pitchFamily="66" charset="0"/>
                  </a:rPr>
                  <a:t>i.i.d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. samples </a:t>
                </a:r>
                <a:r>
                  <a:rPr lang="en-US" altLang="zh-CN" sz="1600" dirty="0">
                    <a:latin typeface="Comic Sans MS" pitchFamily="66" charset="0"/>
                  </a:rPr>
                  <a:t>drawn from some probability measure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.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We aim to build an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approximation of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, by constructing a parametric map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altLang="zh-CN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altLang="zh-CN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altLang="zh-CN" sz="1600" dirty="0">
                    <a:latin typeface="Comic Sans MS" pitchFamily="66" charset="0"/>
                  </a:rPr>
                  <a:t>      with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finite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such that 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5E75FA-0FE0-4151-BAD0-F978DE7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1126199"/>
                <a:ext cx="10829536" cy="3627660"/>
              </a:xfrm>
              <a:prstGeom prst="rect">
                <a:avLst/>
              </a:prstGeom>
              <a:blipFill>
                <a:blip r:embed="rId3"/>
                <a:stretch>
                  <a:fillRect l="-169" t="-16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C196D25-420F-4DA2-9F0D-69CA3916CC91}"/>
              </a:ext>
            </a:extLst>
          </p:cNvPr>
          <p:cNvSpPr txBox="1"/>
          <p:nvPr/>
        </p:nvSpPr>
        <p:spPr>
          <a:xfrm>
            <a:off x="4009570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Problem set up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009AB-A323-E440-C613-2D2757BA5A50}"/>
              </a:ext>
            </a:extLst>
          </p:cNvPr>
          <p:cNvSpPr txBox="1"/>
          <p:nvPr/>
        </p:nvSpPr>
        <p:spPr>
          <a:xfrm>
            <a:off x="3876220" y="493821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Objective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099931-6355-01B4-DD6F-490265815D5C}"/>
                  </a:ext>
                </a:extLst>
              </p:cNvPr>
              <p:cNvSpPr txBox="1"/>
              <p:nvPr/>
            </p:nvSpPr>
            <p:spPr>
              <a:xfrm>
                <a:off x="619125" y="5505509"/>
                <a:ext cx="10829536" cy="110780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Minimizing the empirical-risk: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  <m:li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lim>
                      </m:limLow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altLang="zh-CN" sz="1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limLow>
                        <m:limLow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  <m:lim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6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6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099931-6355-01B4-DD6F-490265815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5505509"/>
                <a:ext cx="10829536" cy="1107804"/>
              </a:xfrm>
              <a:prstGeom prst="rect">
                <a:avLst/>
              </a:prstGeom>
              <a:blipFill>
                <a:blip r:embed="rId4"/>
                <a:stretch>
                  <a:fillRect l="-169" t="-54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1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Example: P</a:t>
            </a:r>
            <a:r>
              <a:rPr lang="en-US" altLang="zh-CN" b="1" dirty="0">
                <a:solidFill>
                  <a:srgbClr val="0000FF"/>
                </a:solidFill>
                <a:latin typeface="Comic Sans MS"/>
              </a:rPr>
              <a:t>arameterized linear elasticity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D48E3-6F1E-4B5E-92B6-7676D8E53CA9}"/>
              </a:ext>
            </a:extLst>
          </p:cNvPr>
          <p:cNvSpPr txBox="1"/>
          <p:nvPr/>
        </p:nvSpPr>
        <p:spPr>
          <a:xfrm>
            <a:off x="697935" y="1126199"/>
            <a:ext cx="4713255" cy="4039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</a:t>
            </a:r>
            <a:r>
              <a:rPr lang="en-US" altLang="zh-CN" sz="1600" dirty="0" err="1">
                <a:latin typeface="Comic Sans MS" pitchFamily="66" charset="0"/>
              </a:rPr>
              <a:t>i</a:t>
            </a:r>
            <a:r>
              <a:rPr lang="en-US" altLang="zh-CN" sz="1600" dirty="0">
                <a:latin typeface="Comic Sans MS" pitchFamily="66" charset="0"/>
              </a:rPr>
              <a:t>) Balance of linear momentum: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(ii) Constitutive model (closure): 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(iii) Boundary condition: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(iv) Kinematics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3">
                <a:extLst>
                  <a:ext uri="{FF2B5EF4-FFF2-40B4-BE49-F238E27FC236}">
                    <a16:creationId xmlns:a16="http://schemas.microsoft.com/office/drawing/2014/main" id="{CBA97B40-FCAC-4775-9DDC-B408814138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2626422"/>
                  </p:ext>
                </p:extLst>
              </p:nvPr>
            </p:nvGraphicFramePr>
            <p:xfrm>
              <a:off x="1167002" y="1524714"/>
              <a:ext cx="410564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731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396911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 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  <a:endParaRPr lang="en-GB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3">
                <a:extLst>
                  <a:ext uri="{FF2B5EF4-FFF2-40B4-BE49-F238E27FC236}">
                    <a16:creationId xmlns:a16="http://schemas.microsoft.com/office/drawing/2014/main" id="{CBA97B40-FCAC-4775-9DDC-B408814138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2626422"/>
                  </p:ext>
                </p:extLst>
              </p:nvPr>
            </p:nvGraphicFramePr>
            <p:xfrm>
              <a:off x="1167002" y="1524714"/>
              <a:ext cx="410564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731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396911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514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4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3">
                <a:extLst>
                  <a:ext uri="{FF2B5EF4-FFF2-40B4-BE49-F238E27FC236}">
                    <a16:creationId xmlns:a16="http://schemas.microsoft.com/office/drawing/2014/main" id="{16F06482-BCFA-4E71-894A-7063DB308D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9336553"/>
                  </p:ext>
                </p:extLst>
              </p:nvPr>
            </p:nvGraphicFramePr>
            <p:xfrm>
              <a:off x="1166998" y="2383416"/>
              <a:ext cx="4133355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2816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560539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)⋅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sz="16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3">
                <a:extLst>
                  <a:ext uri="{FF2B5EF4-FFF2-40B4-BE49-F238E27FC236}">
                    <a16:creationId xmlns:a16="http://schemas.microsoft.com/office/drawing/2014/main" id="{16F06482-BCFA-4E71-894A-7063DB308D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9336553"/>
                  </p:ext>
                </p:extLst>
              </p:nvPr>
            </p:nvGraphicFramePr>
            <p:xfrm>
              <a:off x="1166998" y="2383416"/>
              <a:ext cx="4133355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2816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560539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60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5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3">
                <a:extLst>
                  <a:ext uri="{FF2B5EF4-FFF2-40B4-BE49-F238E27FC236}">
                    <a16:creationId xmlns:a16="http://schemas.microsoft.com/office/drawing/2014/main" id="{AC4F5420-7FE3-4D82-A229-DC779147B3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8885806"/>
                  </p:ext>
                </p:extLst>
              </p:nvPr>
            </p:nvGraphicFramePr>
            <p:xfrm>
              <a:off x="1166999" y="3139440"/>
              <a:ext cx="3887932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010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43592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dirty="0">
                            <a:solidFill>
                              <a:schemeClr val="tx1"/>
                            </a:solidFill>
                            <a:latin typeface="Comic Sans MS" pitchFamily="66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3">
                <a:extLst>
                  <a:ext uri="{FF2B5EF4-FFF2-40B4-BE49-F238E27FC236}">
                    <a16:creationId xmlns:a16="http://schemas.microsoft.com/office/drawing/2014/main" id="{AC4F5420-7FE3-4D82-A229-DC779147B3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8885806"/>
                  </p:ext>
                </p:extLst>
              </p:nvPr>
            </p:nvGraphicFramePr>
            <p:xfrm>
              <a:off x="1166999" y="3139440"/>
              <a:ext cx="3887932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010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43592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856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0763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43E8A05-2175-494B-B2EB-4E2D5FA2227A}"/>
              </a:ext>
            </a:extLst>
          </p:cNvPr>
          <p:cNvSpPr txBox="1"/>
          <p:nvPr/>
        </p:nvSpPr>
        <p:spPr>
          <a:xfrm>
            <a:off x="1070693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Governing equations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3">
                <a:extLst>
                  <a:ext uri="{FF2B5EF4-FFF2-40B4-BE49-F238E27FC236}">
                    <a16:creationId xmlns:a16="http://schemas.microsoft.com/office/drawing/2014/main" id="{439C6F55-B747-43DD-8E38-79E0594323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4201176"/>
                  </p:ext>
                </p:extLst>
              </p:nvPr>
            </p:nvGraphicFramePr>
            <p:xfrm>
              <a:off x="1294943" y="4407852"/>
              <a:ext cx="3724361" cy="54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7178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267183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307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6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3">
                <a:extLst>
                  <a:ext uri="{FF2B5EF4-FFF2-40B4-BE49-F238E27FC236}">
                    <a16:creationId xmlns:a16="http://schemas.microsoft.com/office/drawing/2014/main" id="{439C6F55-B747-43DD-8E38-79E0594323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4201176"/>
                  </p:ext>
                </p:extLst>
              </p:nvPr>
            </p:nvGraphicFramePr>
            <p:xfrm>
              <a:off x="1294943" y="4407852"/>
              <a:ext cx="3724361" cy="54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7178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267183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548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51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4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C18089-6213-4331-AD79-8D3565467407}"/>
                  </a:ext>
                </a:extLst>
              </p:cNvPr>
              <p:cNvSpPr txBox="1"/>
              <p:nvPr/>
            </p:nvSpPr>
            <p:spPr>
              <a:xfrm>
                <a:off x="697935" y="5818287"/>
                <a:ext cx="4685333" cy="5847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is the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stiffness matrix </a:t>
                </a:r>
                <a:r>
                  <a:rPr lang="en-US" altLang="zh-CN" sz="1600" dirty="0">
                    <a:latin typeface="Comic Sans MS" pitchFamily="66" charset="0"/>
                  </a:rPr>
                  <a:t>and represents different types of materials.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C18089-6213-4331-AD79-8D3565467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35" y="5818287"/>
                <a:ext cx="4685333" cy="584775"/>
              </a:xfrm>
              <a:prstGeom prst="rect">
                <a:avLst/>
              </a:prstGeom>
              <a:blipFill>
                <a:blip r:embed="rId7"/>
                <a:stretch>
                  <a:fillRect l="-518" t="-1010" b="-111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6D7A76A-60F2-412C-AF80-7E5E9475DBF4}"/>
              </a:ext>
            </a:extLst>
          </p:cNvPr>
          <p:cNvSpPr txBox="1"/>
          <p:nvPr/>
        </p:nvSpPr>
        <p:spPr>
          <a:xfrm>
            <a:off x="2106247" y="5379615"/>
            <a:ext cx="227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Parameterization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5F5DF-D38A-88D2-A2CC-1BFBE60645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3643" y="1331674"/>
            <a:ext cx="5537896" cy="3712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D3DA7F-5096-1F97-F92D-6E60A9716660}"/>
              </a:ext>
            </a:extLst>
          </p:cNvPr>
          <p:cNvSpPr txBox="1"/>
          <p:nvPr/>
        </p:nvSpPr>
        <p:spPr>
          <a:xfrm>
            <a:off x="7636427" y="717090"/>
            <a:ext cx="348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Tension of fiber composites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17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69AD0-5824-2C5B-1524-5BCFBDE0A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A12E53-C3A6-4C1E-A850-113214313C69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3844BC-35A4-6C8E-75B7-BDB90E8BD670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Example: P</a:t>
            </a:r>
            <a:r>
              <a:rPr lang="en-US" altLang="zh-CN" b="1" dirty="0">
                <a:solidFill>
                  <a:srgbClr val="0000FF"/>
                </a:solidFill>
                <a:latin typeface="Comic Sans MS"/>
              </a:rPr>
              <a:t>arameterized linear elasticity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CE7A9-61F5-924E-B648-FFB3BBB24AD1}"/>
              </a:ext>
            </a:extLst>
          </p:cNvPr>
          <p:cNvSpPr txBox="1"/>
          <p:nvPr/>
        </p:nvSpPr>
        <p:spPr>
          <a:xfrm>
            <a:off x="697935" y="1126199"/>
            <a:ext cx="4713255" cy="4039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</a:t>
            </a:r>
            <a:r>
              <a:rPr lang="en-US" altLang="zh-CN" sz="1600" dirty="0" err="1">
                <a:latin typeface="Comic Sans MS" pitchFamily="66" charset="0"/>
              </a:rPr>
              <a:t>i</a:t>
            </a:r>
            <a:r>
              <a:rPr lang="en-US" altLang="zh-CN" sz="1600" dirty="0">
                <a:latin typeface="Comic Sans MS" pitchFamily="66" charset="0"/>
              </a:rPr>
              <a:t>) Balance of linear momentum: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(ii) Constitutive model (closure): 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(iii) Boundary condition: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(iv) Kinematics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3">
                <a:extLst>
                  <a:ext uri="{FF2B5EF4-FFF2-40B4-BE49-F238E27FC236}">
                    <a16:creationId xmlns:a16="http://schemas.microsoft.com/office/drawing/2014/main" id="{56B222E6-3C2E-4694-EB07-C2A0B877590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7002" y="1524714"/>
              <a:ext cx="410564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731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396911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 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  <a:endParaRPr lang="en-GB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3">
                <a:extLst>
                  <a:ext uri="{FF2B5EF4-FFF2-40B4-BE49-F238E27FC236}">
                    <a16:creationId xmlns:a16="http://schemas.microsoft.com/office/drawing/2014/main" id="{56B222E6-3C2E-4694-EB07-C2A0B877590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7002" y="1524714"/>
              <a:ext cx="410564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731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396911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514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4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3">
                <a:extLst>
                  <a:ext uri="{FF2B5EF4-FFF2-40B4-BE49-F238E27FC236}">
                    <a16:creationId xmlns:a16="http://schemas.microsoft.com/office/drawing/2014/main" id="{93C0F84A-FB52-16C2-7E01-A726FEEB35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8" y="2383416"/>
              <a:ext cx="4133355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2816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560539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)⋅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sz="16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3">
                <a:extLst>
                  <a:ext uri="{FF2B5EF4-FFF2-40B4-BE49-F238E27FC236}">
                    <a16:creationId xmlns:a16="http://schemas.microsoft.com/office/drawing/2014/main" id="{93C0F84A-FB52-16C2-7E01-A726FEEB35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8" y="2383416"/>
              <a:ext cx="4133355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2816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560539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60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5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3">
                <a:extLst>
                  <a:ext uri="{FF2B5EF4-FFF2-40B4-BE49-F238E27FC236}">
                    <a16:creationId xmlns:a16="http://schemas.microsoft.com/office/drawing/2014/main" id="{CE470531-BC5E-C953-FC28-017EFC6ECD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9" y="3139440"/>
              <a:ext cx="3887932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010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43592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dirty="0">
                            <a:solidFill>
                              <a:schemeClr val="tx1"/>
                            </a:solidFill>
                            <a:latin typeface="Comic Sans MS" pitchFamily="66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3">
                <a:extLst>
                  <a:ext uri="{FF2B5EF4-FFF2-40B4-BE49-F238E27FC236}">
                    <a16:creationId xmlns:a16="http://schemas.microsoft.com/office/drawing/2014/main" id="{CE470531-BC5E-C953-FC28-017EFC6ECD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9" y="3139440"/>
              <a:ext cx="3887932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010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43592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856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0763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D743AA5-2312-64BF-9782-7E815DFC9D14}"/>
              </a:ext>
            </a:extLst>
          </p:cNvPr>
          <p:cNvSpPr txBox="1"/>
          <p:nvPr/>
        </p:nvSpPr>
        <p:spPr>
          <a:xfrm>
            <a:off x="1070693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Governing equations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3">
                <a:extLst>
                  <a:ext uri="{FF2B5EF4-FFF2-40B4-BE49-F238E27FC236}">
                    <a16:creationId xmlns:a16="http://schemas.microsoft.com/office/drawing/2014/main" id="{743CE49A-AE45-6226-CD3C-0A4A8E8C5D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4943" y="4407852"/>
              <a:ext cx="3724361" cy="54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7178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267183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307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6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3">
                <a:extLst>
                  <a:ext uri="{FF2B5EF4-FFF2-40B4-BE49-F238E27FC236}">
                    <a16:creationId xmlns:a16="http://schemas.microsoft.com/office/drawing/2014/main" id="{743CE49A-AE45-6226-CD3C-0A4A8E8C5D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4943" y="4407852"/>
              <a:ext cx="3724361" cy="54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7178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267183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548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51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4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564E24-926F-5A2C-22C7-891BC75332DF}"/>
                  </a:ext>
                </a:extLst>
              </p:cNvPr>
              <p:cNvSpPr txBox="1"/>
              <p:nvPr/>
            </p:nvSpPr>
            <p:spPr>
              <a:xfrm>
                <a:off x="697935" y="5818287"/>
                <a:ext cx="4685333" cy="5847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is the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stiffness matrix </a:t>
                </a:r>
                <a:r>
                  <a:rPr lang="en-US" altLang="zh-CN" sz="1600" dirty="0">
                    <a:latin typeface="Comic Sans MS" pitchFamily="66" charset="0"/>
                  </a:rPr>
                  <a:t>and represents different types of materials.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564E24-926F-5A2C-22C7-891BC753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35" y="5818287"/>
                <a:ext cx="4685333" cy="584775"/>
              </a:xfrm>
              <a:prstGeom prst="rect">
                <a:avLst/>
              </a:prstGeom>
              <a:blipFill>
                <a:blip r:embed="rId7"/>
                <a:stretch>
                  <a:fillRect l="-518" t="-1010" b="-111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B70DEDF-2CF8-0FDD-0131-82DB0BB46E08}"/>
              </a:ext>
            </a:extLst>
          </p:cNvPr>
          <p:cNvSpPr txBox="1"/>
          <p:nvPr/>
        </p:nvSpPr>
        <p:spPr>
          <a:xfrm>
            <a:off x="2106247" y="5379615"/>
            <a:ext cx="227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Parameterization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091A1-366D-5361-ACB3-1F602F7F50AC}"/>
              </a:ext>
            </a:extLst>
          </p:cNvPr>
          <p:cNvSpPr txBox="1"/>
          <p:nvPr/>
        </p:nvSpPr>
        <p:spPr>
          <a:xfrm>
            <a:off x="7636427" y="717090"/>
            <a:ext cx="348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Tension of fiber composites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E573F-CAC9-405C-4A97-100FD74EF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3643" y="1331674"/>
            <a:ext cx="5537896" cy="3712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B24E50-6C3E-5BB4-1362-F1398B091503}"/>
                  </a:ext>
                </a:extLst>
              </p:cNvPr>
              <p:cNvSpPr txBox="1"/>
              <p:nvPr/>
            </p:nvSpPr>
            <p:spPr>
              <a:xfrm>
                <a:off x="6019923" y="5180587"/>
                <a:ext cx="5877656" cy="140038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r>
                  <a:rPr lang="en-US" altLang="zh-CN" sz="1600" dirty="0">
                    <a:latin typeface="Comic Sans MS" pitchFamily="66" charset="0"/>
                  </a:rPr>
                  <a:t>will represent the distribution of fibers (material 1) and matrices (material 2).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Given a certain microstructure, we are interested in the stress response.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B24E50-6C3E-5BB4-1362-F1398B09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23" y="5180587"/>
                <a:ext cx="5877656" cy="1400383"/>
              </a:xfrm>
              <a:prstGeom prst="rect">
                <a:avLst/>
              </a:prstGeom>
              <a:blipFill>
                <a:blip r:embed="rId9"/>
                <a:stretch>
                  <a:fillRect l="-310" t="-429" r="-1344" b="-38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663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BFA57-041A-9206-1C8E-E72C6674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C73841-4D44-0144-C874-CDA3F54A1966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5486B78-DE10-B671-8DBD-AB95B8590241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Example: P</a:t>
            </a:r>
            <a:r>
              <a:rPr lang="en-US" altLang="zh-CN" b="1" dirty="0">
                <a:solidFill>
                  <a:srgbClr val="0000FF"/>
                </a:solidFill>
                <a:latin typeface="Comic Sans MS"/>
              </a:rPr>
              <a:t>arameterized linear elasticity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6C55A-44F7-D9EF-4AEA-377AF0F1AB28}"/>
              </a:ext>
            </a:extLst>
          </p:cNvPr>
          <p:cNvSpPr txBox="1"/>
          <p:nvPr/>
        </p:nvSpPr>
        <p:spPr>
          <a:xfrm>
            <a:off x="4752241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Input c(x)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564BD8-2399-58AF-F6F9-E9EB85B55392}"/>
                  </a:ext>
                </a:extLst>
              </p:cNvPr>
              <p:cNvSpPr txBox="1"/>
              <p:nvPr/>
            </p:nvSpPr>
            <p:spPr>
              <a:xfrm>
                <a:off x="8911704" y="717090"/>
                <a:ext cx="3484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Comic Sans MS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(Mises stress)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564BD8-2399-58AF-F6F9-E9EB85B55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704" y="717090"/>
                <a:ext cx="3484880" cy="369332"/>
              </a:xfrm>
              <a:prstGeom prst="rect">
                <a:avLst/>
              </a:prstGeom>
              <a:blipFill>
                <a:blip r:embed="rId3"/>
                <a:stretch>
                  <a:fillRect l="-157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DE1775-ABF3-8CBE-733E-262CD7ED0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23" y="1086422"/>
            <a:ext cx="2141097" cy="2169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DF9795-45E3-936A-290D-B997B112D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882" y="1086422"/>
            <a:ext cx="2605442" cy="2220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46AE72-1E96-5B01-0ECF-00405BC4CE50}"/>
              </a:ext>
            </a:extLst>
          </p:cNvPr>
          <p:cNvSpPr txBox="1"/>
          <p:nvPr/>
        </p:nvSpPr>
        <p:spPr>
          <a:xfrm>
            <a:off x="697935" y="1126199"/>
            <a:ext cx="4713255" cy="4039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</a:t>
            </a:r>
            <a:r>
              <a:rPr lang="en-US" altLang="zh-CN" sz="1600" dirty="0" err="1">
                <a:latin typeface="Comic Sans MS" pitchFamily="66" charset="0"/>
              </a:rPr>
              <a:t>i</a:t>
            </a:r>
            <a:r>
              <a:rPr lang="en-US" altLang="zh-CN" sz="1600" dirty="0">
                <a:latin typeface="Comic Sans MS" pitchFamily="66" charset="0"/>
              </a:rPr>
              <a:t>) Balance of linear momentum: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(ii) Constitutive model (closure): 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(iii) Boundary condition: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(iv) Kinematics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55E843-CC8D-3754-0297-8DD0BC613C0A}"/>
              </a:ext>
            </a:extLst>
          </p:cNvPr>
          <p:cNvSpPr txBox="1"/>
          <p:nvPr/>
        </p:nvSpPr>
        <p:spPr>
          <a:xfrm>
            <a:off x="1070693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Governing equations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00A36C-671A-3348-EE29-18D1F8D552C1}"/>
                  </a:ext>
                </a:extLst>
              </p:cNvPr>
              <p:cNvSpPr txBox="1"/>
              <p:nvPr/>
            </p:nvSpPr>
            <p:spPr>
              <a:xfrm>
                <a:off x="697935" y="5818287"/>
                <a:ext cx="4685333" cy="5847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 is the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stiffness matrix </a:t>
                </a:r>
                <a:r>
                  <a:rPr lang="en-US" altLang="zh-CN" sz="1600" dirty="0">
                    <a:latin typeface="Comic Sans MS" pitchFamily="66" charset="0"/>
                  </a:rPr>
                  <a:t>and represents different types of materials.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00A36C-671A-3348-EE29-18D1F8D55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35" y="5818287"/>
                <a:ext cx="4685333" cy="584775"/>
              </a:xfrm>
              <a:prstGeom prst="rect">
                <a:avLst/>
              </a:prstGeom>
              <a:blipFill>
                <a:blip r:embed="rId6"/>
                <a:stretch>
                  <a:fillRect l="-518" t="-1010" b="-111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0162223-3221-CC20-15A4-A8A9F634C86F}"/>
              </a:ext>
            </a:extLst>
          </p:cNvPr>
          <p:cNvSpPr txBox="1"/>
          <p:nvPr/>
        </p:nvSpPr>
        <p:spPr>
          <a:xfrm>
            <a:off x="2106247" y="5379615"/>
            <a:ext cx="227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Parameterization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3">
                <a:extLst>
                  <a:ext uri="{FF2B5EF4-FFF2-40B4-BE49-F238E27FC236}">
                    <a16:creationId xmlns:a16="http://schemas.microsoft.com/office/drawing/2014/main" id="{2F24C745-6827-6638-503D-F5C24BD6A7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7002" y="1524714"/>
              <a:ext cx="410564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731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396911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 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  <a:endParaRPr lang="en-GB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3">
                <a:extLst>
                  <a:ext uri="{FF2B5EF4-FFF2-40B4-BE49-F238E27FC236}">
                    <a16:creationId xmlns:a16="http://schemas.microsoft.com/office/drawing/2014/main" id="{2F24C745-6827-6638-503D-F5C24BD6A7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7002" y="1524714"/>
              <a:ext cx="4105642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731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396911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514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94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3">
                <a:extLst>
                  <a:ext uri="{FF2B5EF4-FFF2-40B4-BE49-F238E27FC236}">
                    <a16:creationId xmlns:a16="http://schemas.microsoft.com/office/drawing/2014/main" id="{D1C01EA2-EC4A-7EF2-A918-CCF2BD58DF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8" y="2383416"/>
              <a:ext cx="4133355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2816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560539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)⋅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sz="16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3">
                <a:extLst>
                  <a:ext uri="{FF2B5EF4-FFF2-40B4-BE49-F238E27FC236}">
                    <a16:creationId xmlns:a16="http://schemas.microsoft.com/office/drawing/2014/main" id="{D1C01EA2-EC4A-7EF2-A918-CCF2BD58DF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8" y="2383416"/>
              <a:ext cx="4133355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2816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560539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r="-60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5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3">
                <a:extLst>
                  <a:ext uri="{FF2B5EF4-FFF2-40B4-BE49-F238E27FC236}">
                    <a16:creationId xmlns:a16="http://schemas.microsoft.com/office/drawing/2014/main" id="{5A441179-B06A-F5DE-3185-D2A0EFDA66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9" y="3139440"/>
              <a:ext cx="3887932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010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43592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dirty="0">
                            <a:solidFill>
                              <a:schemeClr val="tx1"/>
                            </a:solidFill>
                            <a:latin typeface="Comic Sans MS" pitchFamily="66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3">
                <a:extLst>
                  <a:ext uri="{FF2B5EF4-FFF2-40B4-BE49-F238E27FC236}">
                    <a16:creationId xmlns:a16="http://schemas.microsoft.com/office/drawing/2014/main" id="{5A441179-B06A-F5DE-3185-D2A0EFDA66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999" y="3139440"/>
              <a:ext cx="3887932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010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43592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r="-5856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70763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3">
                <a:extLst>
                  <a:ext uri="{FF2B5EF4-FFF2-40B4-BE49-F238E27FC236}">
                    <a16:creationId xmlns:a16="http://schemas.microsoft.com/office/drawing/2014/main" id="{C028203D-CC2F-5C44-630F-97005837EF8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4943" y="4407852"/>
              <a:ext cx="3724361" cy="54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7178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267183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307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6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3">
                <a:extLst>
                  <a:ext uri="{FF2B5EF4-FFF2-40B4-BE49-F238E27FC236}">
                    <a16:creationId xmlns:a16="http://schemas.microsoft.com/office/drawing/2014/main" id="{C028203D-CC2F-5C44-630F-97005837EF8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4943" y="4407852"/>
              <a:ext cx="3724361" cy="54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7178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267183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548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r="-51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4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F99B8E-52F3-E4B1-18D8-7BB4655ECE05}"/>
                  </a:ext>
                </a:extLst>
              </p:cNvPr>
              <p:cNvSpPr txBox="1"/>
              <p:nvPr/>
            </p:nvSpPr>
            <p:spPr>
              <a:xfrm>
                <a:off x="5858256" y="3754088"/>
                <a:ext cx="5877656" cy="38600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)↦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F99B8E-52F3-E4B1-18D8-7BB4655E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56" y="3754088"/>
                <a:ext cx="5877656" cy="3860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A56AFC5-D011-1F67-6E97-CB79220D9109}"/>
              </a:ext>
            </a:extLst>
          </p:cNvPr>
          <p:cNvSpPr txBox="1"/>
          <p:nvPr/>
        </p:nvSpPr>
        <p:spPr>
          <a:xfrm>
            <a:off x="6888561" y="3295329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Solution Operator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407A56-975E-C836-CCBC-36A67B27A2F3}"/>
              </a:ext>
            </a:extLst>
          </p:cNvPr>
          <p:cNvSpPr txBox="1"/>
          <p:nvPr/>
        </p:nvSpPr>
        <p:spPr>
          <a:xfrm>
            <a:off x="6656334" y="4587099"/>
            <a:ext cx="436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/>
              </a:rPr>
              <a:t>We seek to learn this from data !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E5269-500B-3AF4-2CF4-15F7CE264BA6}"/>
              </a:ext>
            </a:extLst>
          </p:cNvPr>
          <p:cNvSpPr txBox="1"/>
          <p:nvPr/>
        </p:nvSpPr>
        <p:spPr>
          <a:xfrm>
            <a:off x="5768123" y="6301932"/>
            <a:ext cx="6198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Bhaduri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Anindya, Ashwini Gupta, and Lori Graham-Brady. "Stress field prediction in fiber-reinforced composite materials using a deep learning approach."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Composites Part B: Engineering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238 (2022): 109879.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0826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0780A5-1449-40CA-8744-7A83E7D50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412" y="233369"/>
            <a:ext cx="10558463" cy="4439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Overview of lecture 1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9C026-4BC0-4A1C-8800-6A5E572C9E72}"/>
              </a:ext>
            </a:extLst>
          </p:cNvPr>
          <p:cNvSpPr txBox="1"/>
          <p:nvPr/>
        </p:nvSpPr>
        <p:spPr>
          <a:xfrm>
            <a:off x="2631049" y="1184567"/>
            <a:ext cx="7325188" cy="3539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Neural Network Basics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PDE basics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Solving PDE – classical methods and PINN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PDE in operator form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Solution operator for Linear PDEs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Approximating the Kernel function – Neural Operator motivation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Comic Sans MS" pitchFamily="66" charset="0"/>
              </a:rPr>
              <a:t>Neural Operator architecture</a:t>
            </a:r>
          </a:p>
          <a:p>
            <a:endParaRPr lang="en-US" altLang="zh-CN" sz="1600" dirty="0">
              <a:latin typeface="Comic Sans MS" pitchFamily="66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7BF3A6-A80D-43CC-9CBB-A478B287AD67}"/>
              </a:ext>
            </a:extLst>
          </p:cNvPr>
          <p:cNvSpPr txBox="1">
            <a:spLocks/>
          </p:cNvSpPr>
          <p:nvPr/>
        </p:nvSpPr>
        <p:spPr>
          <a:xfrm>
            <a:off x="1014412" y="774775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E508F-D50D-4524-B3FE-2FBB95C7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DA8-E565-4019-A569-88F97920E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21944-1492-4ABB-8031-3F08BBA8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9" y="2023242"/>
            <a:ext cx="1555211" cy="1004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6FA44F-6876-473C-A387-22325F15A7D1}"/>
                  </a:ext>
                </a:extLst>
              </p:cNvPr>
              <p:cNvSpPr txBox="1"/>
              <p:nvPr/>
            </p:nvSpPr>
            <p:spPr>
              <a:xfrm>
                <a:off x="722027" y="3018573"/>
                <a:ext cx="8668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SzPct val="50000"/>
                </a:pPr>
                <a:r>
                  <a:rPr lang="en-US" altLang="zh-CN" dirty="0">
                    <a:latin typeface="Comic Sans MS" panose="030F0902030302020204" pitchFamily="66" charset="0"/>
                  </a:rPr>
                  <a:t>Input </a:t>
                </a:r>
              </a:p>
              <a:p>
                <a:pPr>
                  <a:buSzPct val="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dirty="0">
                  <a:latin typeface="Comic Sans MS" panose="030F09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6FA44F-6876-473C-A387-22325F15A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27" y="3018573"/>
                <a:ext cx="866819" cy="646331"/>
              </a:xfrm>
              <a:prstGeom prst="rect">
                <a:avLst/>
              </a:prstGeom>
              <a:blipFill>
                <a:blip r:embed="rId3"/>
                <a:stretch>
                  <a:fillRect l="-1399" t="-3774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6">
            <a:extLst>
              <a:ext uri="{FF2B5EF4-FFF2-40B4-BE49-F238E27FC236}">
                <a16:creationId xmlns:a16="http://schemas.microsoft.com/office/drawing/2014/main" id="{3BDD3CA9-520A-4D70-92E2-3D803344A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03541" y="4208887"/>
            <a:ext cx="8915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Classical neural network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4EA5FE-D0FE-4A2F-BE42-6BF234061CF9}"/>
                  </a:ext>
                </a:extLst>
              </p:cNvPr>
              <p:cNvSpPr txBox="1"/>
              <p:nvPr/>
            </p:nvSpPr>
            <p:spPr>
              <a:xfrm>
                <a:off x="5155347" y="2372114"/>
                <a:ext cx="615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4EA5FE-D0FE-4A2F-BE42-6BF23406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347" y="2372114"/>
                <a:ext cx="615553" cy="276999"/>
              </a:xfrm>
              <a:prstGeom prst="rect">
                <a:avLst/>
              </a:prstGeom>
              <a:blipFill>
                <a:blip r:embed="rId4"/>
                <a:stretch>
                  <a:fillRect l="-8911" r="-990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D96E60-B28C-4C6E-9AC7-045406763C11}"/>
              </a:ext>
            </a:extLst>
          </p:cNvPr>
          <p:cNvSpPr txBox="1"/>
          <p:nvPr/>
        </p:nvSpPr>
        <p:spPr>
          <a:xfrm>
            <a:off x="3058647" y="3433601"/>
            <a:ext cx="991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altLang="zh-CN" dirty="0">
                <a:latin typeface="Comic Sans MS" panose="030F0902030302020204" pitchFamily="66" charset="0"/>
              </a:rPr>
              <a:t>Hidden layers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25B0D74-5118-4724-9113-D033DF4A188D}"/>
              </a:ext>
            </a:extLst>
          </p:cNvPr>
          <p:cNvSpPr txBox="1">
            <a:spLocks/>
          </p:cNvSpPr>
          <p:nvPr/>
        </p:nvSpPr>
        <p:spPr>
          <a:xfrm>
            <a:off x="2096518" y="233369"/>
            <a:ext cx="7998959" cy="443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mic Sans MS"/>
              </a:rPr>
              <a:t>Neural network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7E3781-E4B8-40CF-9F18-35A3F83460B5}"/>
                  </a:ext>
                </a:extLst>
              </p:cNvPr>
              <p:cNvSpPr txBox="1"/>
              <p:nvPr/>
            </p:nvSpPr>
            <p:spPr>
              <a:xfrm>
                <a:off x="7239787" y="1146076"/>
                <a:ext cx="4361664" cy="47732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omic Sans MS" panose="030F0702030302020204" pitchFamily="66" charset="0"/>
                  </a:rPr>
                  <a:t>Approximating maps</a:t>
                </a:r>
                <a:r>
                  <a:rPr lang="en-US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  <a:p>
                <a:pPr>
                  <a:buSzPct val="50000"/>
                </a:pPr>
                <a:r>
                  <a:rPr lang="en-US" altLang="zh-CN" dirty="0">
                    <a:latin typeface="Comic Sans MS" pitchFamily="66" charset="0"/>
                  </a:rPr>
                  <a:t>    </a:t>
                </a:r>
              </a:p>
              <a:p>
                <a:pPr>
                  <a:buSzPct val="50000"/>
                </a:pPr>
                <a:r>
                  <a:rPr lang="en-US" altLang="zh-CN" dirty="0">
                    <a:latin typeface="Comic Sans MS" pitchFamily="66" charset="0"/>
                  </a:rPr>
                  <a:t>    -</a:t>
                </a:r>
                <a:r>
                  <a:rPr lang="en-US" altLang="zh-CN" dirty="0">
                    <a:solidFill>
                      <a:srgbClr val="FF0000"/>
                    </a:solidFill>
                    <a:latin typeface="Comic Sans MS" pitchFamily="66" charset="0"/>
                  </a:rPr>
                  <a:t>Global</a:t>
                </a:r>
                <a:r>
                  <a:rPr lang="en-US" altLang="zh-CN" dirty="0">
                    <a:latin typeface="Comic Sans MS" pitchFamily="66" charset="0"/>
                  </a:rPr>
                  <a:t> linear affine transformation: </a:t>
                </a:r>
              </a:p>
              <a:p>
                <a:pPr>
                  <a:buSzPct val="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Comic Sans MS" pitchFamily="66" charset="0"/>
                </a:endParaRPr>
              </a:p>
              <a:p>
                <a:pPr>
                  <a:buSzPct val="50000"/>
                </a:pPr>
                <a:endParaRPr lang="en-US" altLang="zh-CN" dirty="0">
                  <a:latin typeface="Comic Sans MS" pitchFamily="66" charset="0"/>
                </a:endParaRPr>
              </a:p>
              <a:p>
                <a:pPr>
                  <a:buSzPct val="50000"/>
                </a:pPr>
                <a:r>
                  <a:rPr lang="en-US" altLang="zh-CN" dirty="0">
                    <a:latin typeface="Comic Sans MS" pitchFamily="66" charset="0"/>
                  </a:rPr>
                  <a:t>    - </a:t>
                </a:r>
                <a:r>
                  <a:rPr lang="en-US" altLang="zh-CN" dirty="0">
                    <a:solidFill>
                      <a:srgbClr val="FF0000"/>
                    </a:solidFill>
                    <a:latin typeface="Comic Sans MS" pitchFamily="66" charset="0"/>
                  </a:rPr>
                  <a:t>Local</a:t>
                </a:r>
                <a:r>
                  <a:rPr lang="en-US" altLang="zh-CN" dirty="0">
                    <a:latin typeface="Comic Sans MS" pitchFamily="66" charset="0"/>
                  </a:rPr>
                  <a:t> Nonlinearity :</a:t>
                </a:r>
              </a:p>
              <a:p>
                <a:pPr algn="ctr">
                  <a:buSzPct val="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sigmoid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𝑅𝑒𝐿𝑈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zh-CN" dirty="0">
                    <a:latin typeface="Comic Sans MS" pitchFamily="66" charset="0"/>
                  </a:rPr>
                  <a:t>…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dirty="0">
                  <a:latin typeface="Comic Sans MS" pitchFamily="66" charset="0"/>
                </a:endParaRPr>
              </a:p>
              <a:p>
                <a:pPr lvl="1"/>
                <a:endParaRPr lang="en-US" dirty="0">
                  <a:latin typeface="Comic Sans MS" panose="030F0702030302020204" pitchFamily="66" charset="0"/>
                </a:endParaRPr>
              </a:p>
              <a:p>
                <a:pPr marL="285750" indent="-285750">
                  <a:buSzPct val="50000"/>
                  <a:buFont typeface="Wingdings" pitchFamily="2" charset="2"/>
                  <a:buChar char="l"/>
                </a:pPr>
                <a:r>
                  <a:rPr lang="en-US" altLang="zh-CN" dirty="0">
                    <a:solidFill>
                      <a:srgbClr val="FF0000"/>
                    </a:solidFill>
                    <a:latin typeface="Comic Sans MS" pitchFamily="66" charset="0"/>
                  </a:rPr>
                  <a:t>Minimization task: </a:t>
                </a:r>
              </a:p>
              <a:p>
                <a:pPr algn="ctr">
                  <a:buSzPct val="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omic Sans MS" pitchFamily="66" charset="0"/>
                </a:endParaRPr>
              </a:p>
              <a:p>
                <a:pPr algn="ctr">
                  <a:buSzPct val="50000"/>
                </a:pPr>
                <a:endParaRPr lang="en-US" altLang="zh-CN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7E3781-E4B8-40CF-9F18-35A3F8346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787" y="1146076"/>
                <a:ext cx="4361664" cy="4773230"/>
              </a:xfrm>
              <a:prstGeom prst="rect">
                <a:avLst/>
              </a:prstGeom>
              <a:blipFill>
                <a:blip r:embed="rId5"/>
                <a:stretch>
                  <a:fillRect l="-837" t="-382" r="-2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054703-6C56-435D-B36B-83B82E95E0A7}"/>
              </a:ext>
            </a:extLst>
          </p:cNvPr>
          <p:cNvSpPr txBox="1"/>
          <p:nvPr/>
        </p:nvSpPr>
        <p:spPr>
          <a:xfrm>
            <a:off x="7334189" y="68952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Mathematical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F9D1D-1E20-4CC6-A610-8C02D24209F5}"/>
              </a:ext>
            </a:extLst>
          </p:cNvPr>
          <p:cNvSpPr txBox="1"/>
          <p:nvPr/>
        </p:nvSpPr>
        <p:spPr>
          <a:xfrm>
            <a:off x="445018" y="5165918"/>
            <a:ext cx="62182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SzPct val="50000"/>
              <a:buFont typeface="Wingdings" pitchFamily="2" charset="2"/>
              <a:buChar char="l"/>
            </a:pPr>
            <a:r>
              <a:rPr lang="en-US" altLang="zh-CN" dirty="0">
                <a:latin typeface="Comic Sans MS" pitchFamily="66" charset="0"/>
              </a:rPr>
              <a:t>This architecture is surprisingly expressive.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B0774B-AF37-4E64-A9E1-BA04BC14DE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1344"/>
          <a:stretch/>
        </p:blipFill>
        <p:spPr>
          <a:xfrm>
            <a:off x="1971144" y="1581689"/>
            <a:ext cx="3107999" cy="1842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7D82-77ED-45AA-AC47-C9C3D1F70089}"/>
                  </a:ext>
                </a:extLst>
              </p:cNvPr>
              <p:cNvSpPr txBox="1"/>
              <p:nvPr/>
            </p:nvSpPr>
            <p:spPr>
              <a:xfrm>
                <a:off x="4965929" y="2907023"/>
                <a:ext cx="991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SzPct val="50000"/>
                </a:pPr>
                <a:r>
                  <a:rPr lang="en-US" altLang="zh-CN" dirty="0">
                    <a:latin typeface="Comic Sans MS" panose="030F0902030302020204" pitchFamily="66" charset="0"/>
                  </a:rPr>
                  <a:t>Output </a:t>
                </a:r>
              </a:p>
              <a:p>
                <a:pPr>
                  <a:buSzPct val="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altLang="zh-CN" dirty="0">
                  <a:latin typeface="Comic Sans MS" panose="030F0902030302020204" pitchFamily="66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7D82-77ED-45AA-AC47-C9C3D1F7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29" y="2907023"/>
                <a:ext cx="991023" cy="646331"/>
              </a:xfrm>
              <a:prstGeom prst="rect">
                <a:avLst/>
              </a:prstGeom>
              <a:blipFill>
                <a:blip r:embed="rId7"/>
                <a:stretch>
                  <a:fillRect l="-3704" t="-4717"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0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146DE020-A782-4077-847F-BB84CAA66CEA}"/>
              </a:ext>
            </a:extLst>
          </p:cNvPr>
          <p:cNvSpPr txBox="1"/>
          <p:nvPr/>
        </p:nvSpPr>
        <p:spPr>
          <a:xfrm>
            <a:off x="4196927" y="4179680"/>
            <a:ext cx="3749040" cy="3713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zh-CN" sz="1600" dirty="0">
              <a:latin typeface="Comic Sans MS" pitchFamily="66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PDE as a foundation for scientific modeling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125C76-0C74-4A69-B297-CB2732DF106E}"/>
                  </a:ext>
                </a:extLst>
              </p:cNvPr>
              <p:cNvSpPr txBox="1"/>
              <p:nvPr/>
            </p:nvSpPr>
            <p:spPr>
              <a:xfrm>
                <a:off x="3705437" y="4200354"/>
                <a:ext cx="47320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125C76-0C74-4A69-B297-CB2732DF1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437" y="4200354"/>
                <a:ext cx="473201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hunxiang_Flapping">
            <a:hlinkClick r:id="" action="ppaction://media"/>
            <a:extLst>
              <a:ext uri="{FF2B5EF4-FFF2-40B4-BE49-F238E27FC236}">
                <a16:creationId xmlns:a16="http://schemas.microsoft.com/office/drawing/2014/main" id="{02C25DAB-564C-CE8C-F232-9409E064BC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5186" b="38790"/>
          <a:stretch/>
        </p:blipFill>
        <p:spPr>
          <a:xfrm>
            <a:off x="2236555" y="1409444"/>
            <a:ext cx="7378517" cy="2038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0FE57-505C-1EE1-0478-E42A8937DB06}"/>
              </a:ext>
            </a:extLst>
          </p:cNvPr>
          <p:cNvSpPr txBox="1"/>
          <p:nvPr/>
        </p:nvSpPr>
        <p:spPr>
          <a:xfrm>
            <a:off x="5065190" y="873862"/>
            <a:ext cx="206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Fluid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BC476-5974-0F7F-FDB9-5FF3FEAF6D33}"/>
              </a:ext>
            </a:extLst>
          </p:cNvPr>
          <p:cNvSpPr txBox="1"/>
          <p:nvPr/>
        </p:nvSpPr>
        <p:spPr>
          <a:xfrm>
            <a:off x="5104768" y="3729376"/>
            <a:ext cx="206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Navier Stokes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20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PDE as a foundation for scientific modeling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75735-B53E-150D-F532-87D6AA6EC76F}"/>
              </a:ext>
            </a:extLst>
          </p:cNvPr>
          <p:cNvSpPr txBox="1"/>
          <p:nvPr/>
        </p:nvSpPr>
        <p:spPr>
          <a:xfrm>
            <a:off x="5662232" y="5004319"/>
            <a:ext cx="206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Nonlinear wave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56AF8-7AE8-F10A-16CE-E7994C2A22BE}"/>
              </a:ext>
            </a:extLst>
          </p:cNvPr>
          <p:cNvSpPr txBox="1"/>
          <p:nvPr/>
        </p:nvSpPr>
        <p:spPr>
          <a:xfrm>
            <a:off x="5262833" y="791722"/>
            <a:ext cx="206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Solid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8319E-E743-BE2A-CA2A-F4FA663F0329}"/>
              </a:ext>
            </a:extLst>
          </p:cNvPr>
          <p:cNvSpPr txBox="1"/>
          <p:nvPr/>
        </p:nvSpPr>
        <p:spPr>
          <a:xfrm>
            <a:off x="5327616" y="5464438"/>
            <a:ext cx="2502249" cy="3713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zh-CN" sz="16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DB2783-0789-86F8-9C65-DE62E757BE54}"/>
                  </a:ext>
                </a:extLst>
              </p:cNvPr>
              <p:cNvSpPr txBox="1"/>
              <p:nvPr/>
            </p:nvSpPr>
            <p:spPr>
              <a:xfrm>
                <a:off x="5498596" y="5464710"/>
                <a:ext cx="2108148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DB2783-0789-86F8-9C65-DE62E757B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596" y="5464710"/>
                <a:ext cx="2108148" cy="371127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1.3um_Run003_Movie.wmv">
            <a:hlinkClick r:id="" action="ppaction://media"/>
            <a:extLst>
              <a:ext uri="{FF2B5EF4-FFF2-40B4-BE49-F238E27FC236}">
                <a16:creationId xmlns:a16="http://schemas.microsoft.com/office/drawing/2014/main" id="{510C0D75-21CD-A08D-FF3C-5F17AF7F6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 cstate="print"/>
          <a:srcRect t="16241" b="15693"/>
          <a:stretch/>
        </p:blipFill>
        <p:spPr>
          <a:xfrm>
            <a:off x="2984387" y="1320392"/>
            <a:ext cx="6858000" cy="35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4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PDE as a foundation for scientific modeling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56AF8-7AE8-F10A-16CE-E7994C2A22BE}"/>
              </a:ext>
            </a:extLst>
          </p:cNvPr>
          <p:cNvSpPr txBox="1"/>
          <p:nvPr/>
        </p:nvSpPr>
        <p:spPr>
          <a:xfrm>
            <a:off x="5262833" y="791722"/>
            <a:ext cx="206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Climate Science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e-2-earth-simulation">
            <a:hlinkClick r:id="" action="ppaction://media"/>
            <a:extLst>
              <a:ext uri="{FF2B5EF4-FFF2-40B4-BE49-F238E27FC236}">
                <a16:creationId xmlns:a16="http://schemas.microsoft.com/office/drawing/2014/main" id="{5F67EE60-2568-56C0-4C78-612D52581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4128" y="1275462"/>
            <a:ext cx="6197602" cy="3486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F1462-37F1-EB3D-0D78-FC0D1A19CB97}"/>
              </a:ext>
            </a:extLst>
          </p:cNvPr>
          <p:cNvSpPr txBox="1"/>
          <p:nvPr/>
        </p:nvSpPr>
        <p:spPr>
          <a:xfrm>
            <a:off x="4749892" y="5550442"/>
            <a:ext cx="3353584" cy="3604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zh-CN" sz="1600" dirty="0">
              <a:latin typeface="Comic Sans MS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142F7-3251-0CEB-A6CD-F76A97E40357}"/>
              </a:ext>
            </a:extLst>
          </p:cNvPr>
          <p:cNvSpPr txBox="1"/>
          <p:nvPr/>
        </p:nvSpPr>
        <p:spPr>
          <a:xfrm>
            <a:off x="3508456" y="5142349"/>
            <a:ext cx="5800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mic Sans MS" pitchFamily="66" charset="0"/>
              </a:rPr>
              <a:t>Stochastic Differential Equation (</a:t>
            </a:r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2021 Nobel Prize!</a:t>
            </a:r>
            <a:r>
              <a:rPr lang="en-US" altLang="zh-CN" dirty="0">
                <a:latin typeface="Comic Sans MS" pitchFamily="66" charset="0"/>
              </a:rPr>
              <a:t>)</a:t>
            </a:r>
            <a:endParaRPr lang="en-US" altLang="zh-CN" sz="18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7570B8-7598-233F-7608-63CD7275672D}"/>
                  </a:ext>
                </a:extLst>
              </p:cNvPr>
              <p:cNvSpPr txBox="1"/>
              <p:nvPr/>
            </p:nvSpPr>
            <p:spPr>
              <a:xfrm>
                <a:off x="5136886" y="5550442"/>
                <a:ext cx="3228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7570B8-7598-233F-7608-63CD7275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886" y="5550442"/>
                <a:ext cx="3228612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9D58282-2D64-8D71-19BB-241C1BCFD32B}"/>
              </a:ext>
            </a:extLst>
          </p:cNvPr>
          <p:cNvSpPr txBox="1"/>
          <p:nvPr/>
        </p:nvSpPr>
        <p:spPr>
          <a:xfrm>
            <a:off x="1651000" y="6357780"/>
            <a:ext cx="9410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Hasselmann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Klaus. "Stochastic climate models part I. Theory."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tellus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28.6 (1976): 473-485.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0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Basics of PDE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C253A-257D-64BE-32C5-D524E9266F8E}"/>
              </a:ext>
            </a:extLst>
          </p:cNvPr>
          <p:cNvSpPr txBox="1"/>
          <p:nvPr/>
        </p:nvSpPr>
        <p:spPr>
          <a:xfrm>
            <a:off x="1096803" y="1314132"/>
            <a:ext cx="1039368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An equation involving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an unknown function </a:t>
            </a:r>
            <a:r>
              <a:rPr lang="en-US" altLang="zh-CN" sz="1600" dirty="0">
                <a:latin typeface="Comic Sans MS" pitchFamily="66" charset="0"/>
              </a:rPr>
              <a:t>of two or more variables and certain of its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partial derivatives.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CAC938-35DC-08E6-F5C7-C11B5EC0D180}"/>
              </a:ext>
            </a:extLst>
          </p:cNvPr>
          <p:cNvSpPr txBox="1">
            <a:spLocks/>
          </p:cNvSpPr>
          <p:nvPr/>
        </p:nvSpPr>
        <p:spPr>
          <a:xfrm>
            <a:off x="3788259" y="873862"/>
            <a:ext cx="5010768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Comic Sans MS"/>
              </a:rPr>
              <a:t>Partial Differential Equation (PDE)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99FF2B2-447C-F129-0516-5315CFB3EE9C}"/>
              </a:ext>
            </a:extLst>
          </p:cNvPr>
          <p:cNvSpPr txBox="1">
            <a:spLocks/>
          </p:cNvSpPr>
          <p:nvPr/>
        </p:nvSpPr>
        <p:spPr>
          <a:xfrm>
            <a:off x="3940659" y="1845559"/>
            <a:ext cx="5010768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Comic Sans MS"/>
              </a:rPr>
              <a:t>Examples – Linear PDE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3D3648-DD81-6F4B-CFDF-315703C018F2}"/>
                  </a:ext>
                </a:extLst>
              </p:cNvPr>
              <p:cNvSpPr txBox="1"/>
              <p:nvPr/>
            </p:nvSpPr>
            <p:spPr>
              <a:xfrm>
                <a:off x="1096803" y="2419317"/>
                <a:ext cx="10393680" cy="2532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Heat (Diffusion) Equation:</a:t>
                </a:r>
                <a:r>
                  <a:rPr lang="en-US" altLang="zh-CN" sz="1600" dirty="0">
                    <a:latin typeface="Comic Sans MS" pitchFamily="66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Wave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)−∆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Linear elasticity:</a:t>
                </a:r>
                <a:r>
                  <a:rPr lang="en-US" altLang="zh-CN" sz="1600" dirty="0">
                    <a:latin typeface="Comic Sans MS" pitchFamily="66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m:rPr>
                          <m:sty m:val="p"/>
                        </m:rP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600" b="1" dirty="0">
                  <a:latin typeface="Comic Sans MS" pitchFamily="66" charset="0"/>
                </a:endParaRPr>
              </a:p>
              <a:p>
                <a:pPr algn="ctr"/>
                <a:endParaRPr lang="en-US" altLang="zh-CN" sz="1600" b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3D3648-DD81-6F4B-CFDF-315703C01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03" y="2419317"/>
                <a:ext cx="10393680" cy="2532809"/>
              </a:xfrm>
              <a:prstGeom prst="rect">
                <a:avLst/>
              </a:prstGeom>
              <a:blipFill>
                <a:blip r:embed="rId3"/>
                <a:stretch>
                  <a:fillRect l="-176" t="-23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9C8FFC3-639E-40E1-B9FE-2F3AF5565BD5}"/>
              </a:ext>
            </a:extLst>
          </p:cNvPr>
          <p:cNvSpPr txBox="1"/>
          <p:nvPr/>
        </p:nvSpPr>
        <p:spPr>
          <a:xfrm>
            <a:off x="1096803" y="5645584"/>
            <a:ext cx="10393680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Definition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: u </a:t>
            </a:r>
            <a:r>
              <a:rPr lang="en-US" altLang="zh-CN" sz="1600" dirty="0">
                <a:latin typeface="Comic Sans MS" pitchFamily="66" charset="0"/>
              </a:rPr>
              <a:t>and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its partial derivatives </a:t>
            </a:r>
            <a:r>
              <a:rPr lang="en-US" altLang="zh-CN" sz="1600" dirty="0">
                <a:latin typeface="Comic Sans MS" pitchFamily="66" charset="0"/>
              </a:rPr>
              <a:t>only occur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linearly</a:t>
            </a:r>
            <a:r>
              <a:rPr lang="en-US" altLang="zh-CN" sz="1600" dirty="0">
                <a:latin typeface="Comic Sans MS" pitchFamily="66" charset="0"/>
              </a:rPr>
              <a:t>, with coefficients that are functions of independent variables. </a:t>
            </a:r>
          </a:p>
        </p:txBody>
      </p:sp>
    </p:spTree>
    <p:extLst>
      <p:ext uri="{BB962C8B-B14F-4D97-AF65-F5344CB8AC3E}">
        <p14:creationId xmlns:p14="http://schemas.microsoft.com/office/powerpoint/2010/main" val="198727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Basics of PDE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C253A-257D-64BE-32C5-D524E9266F8E}"/>
              </a:ext>
            </a:extLst>
          </p:cNvPr>
          <p:cNvSpPr txBox="1"/>
          <p:nvPr/>
        </p:nvSpPr>
        <p:spPr>
          <a:xfrm>
            <a:off x="1096803" y="1314132"/>
            <a:ext cx="1039368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An equation involving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an unknown function </a:t>
            </a:r>
            <a:r>
              <a:rPr lang="en-US" altLang="zh-CN" sz="1600" dirty="0">
                <a:latin typeface="Comic Sans MS" pitchFamily="66" charset="0"/>
              </a:rPr>
              <a:t>of two or more variables and certain of its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partial derivatives.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CAC938-35DC-08E6-F5C7-C11B5EC0D180}"/>
              </a:ext>
            </a:extLst>
          </p:cNvPr>
          <p:cNvSpPr txBox="1">
            <a:spLocks/>
          </p:cNvSpPr>
          <p:nvPr/>
        </p:nvSpPr>
        <p:spPr>
          <a:xfrm>
            <a:off x="3788259" y="873862"/>
            <a:ext cx="5010768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Comic Sans MS"/>
              </a:rPr>
              <a:t>Partial Derivative Equation (PDE)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99FF2B2-447C-F129-0516-5315CFB3EE9C}"/>
              </a:ext>
            </a:extLst>
          </p:cNvPr>
          <p:cNvSpPr txBox="1">
            <a:spLocks/>
          </p:cNvSpPr>
          <p:nvPr/>
        </p:nvSpPr>
        <p:spPr>
          <a:xfrm>
            <a:off x="3940659" y="1845559"/>
            <a:ext cx="5010768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Comic Sans MS"/>
              </a:rPr>
              <a:t>Examples – Nonlinear PDE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3D3648-DD81-6F4B-CFDF-315703C018F2}"/>
                  </a:ext>
                </a:extLst>
              </p:cNvPr>
              <p:cNvSpPr txBox="1"/>
              <p:nvPr/>
            </p:nvSpPr>
            <p:spPr>
              <a:xfrm>
                <a:off x="1096803" y="2419317"/>
                <a:ext cx="10393680" cy="28080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Burgers equation:</a:t>
                </a:r>
                <a:endParaRPr lang="en-US" altLang="zh-CN" sz="1600" dirty="0">
                  <a:latin typeface="Comic Sans MS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 algn="ctr"/>
                <a:endParaRPr lang="en-US" altLang="zh-CN" sz="1600" b="1" dirty="0">
                  <a:latin typeface="Comic Sans MS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Nonlinear elasticity: </a:t>
                </a:r>
              </a:p>
              <a:p>
                <a:endParaRPr lang="en-US" altLang="zh-CN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algn="ctr"/>
                <a:r>
                  <a:rPr lang="en-US" altLang="zh-CN" sz="1600" dirty="0"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1600" b="1" dirty="0">
                  <a:latin typeface="Comic Sans MS" pitchFamily="66" charset="0"/>
                </a:endParaRPr>
              </a:p>
              <a:p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Nonlinear stokes: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endParaRPr lang="en-US" altLang="zh-CN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3D3648-DD81-6F4B-CFDF-315703C01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03" y="2419317"/>
                <a:ext cx="10393680" cy="2808013"/>
              </a:xfrm>
              <a:prstGeom prst="rect">
                <a:avLst/>
              </a:prstGeom>
              <a:blipFill>
                <a:blip r:embed="rId3"/>
                <a:stretch>
                  <a:fillRect l="-176" t="-21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6B6367-A047-4D08-B224-881CD144A3BC}"/>
              </a:ext>
            </a:extLst>
          </p:cNvPr>
          <p:cNvSpPr txBox="1"/>
          <p:nvPr/>
        </p:nvSpPr>
        <p:spPr>
          <a:xfrm>
            <a:off x="1096803" y="5645584"/>
            <a:ext cx="1039368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Definition:  PDE with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nonlinear</a:t>
            </a:r>
            <a:r>
              <a:rPr lang="en-US" altLang="zh-CN" sz="1600" dirty="0">
                <a:latin typeface="Comic Sans MS" pitchFamily="66" charset="0"/>
              </a:rPr>
              <a:t> terms. </a:t>
            </a:r>
          </a:p>
        </p:txBody>
      </p:sp>
    </p:spTree>
    <p:extLst>
      <p:ext uri="{BB962C8B-B14F-4D97-AF65-F5344CB8AC3E}">
        <p14:creationId xmlns:p14="http://schemas.microsoft.com/office/powerpoint/2010/main" val="385568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87B126-3FF8-421F-BCBD-6EBAE2320EF8}"/>
              </a:ext>
            </a:extLst>
          </p:cNvPr>
          <p:cNvSpPr/>
          <p:nvPr/>
        </p:nvSpPr>
        <p:spPr>
          <a:xfrm>
            <a:off x="9491730" y="763060"/>
            <a:ext cx="251138" cy="22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980AE3-ED71-4E88-A92A-E4822B4DD2DD}"/>
              </a:ext>
            </a:extLst>
          </p:cNvPr>
          <p:cNvSpPr txBox="1">
            <a:spLocks/>
          </p:cNvSpPr>
          <p:nvPr/>
        </p:nvSpPr>
        <p:spPr>
          <a:xfrm>
            <a:off x="1014412" y="233369"/>
            <a:ext cx="10558463" cy="44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omic Sans MS"/>
              </a:rPr>
              <a:t>Conventional approach: </a:t>
            </a:r>
            <a:r>
              <a:rPr lang="en-US" b="1" dirty="0">
                <a:solidFill>
                  <a:srgbClr val="FF0000"/>
                </a:solidFill>
                <a:latin typeface="Comic Sans MS"/>
              </a:rPr>
              <a:t>solving</a:t>
            </a:r>
            <a:r>
              <a:rPr lang="en-US" b="1" dirty="0">
                <a:solidFill>
                  <a:srgbClr val="0000FF"/>
                </a:solidFill>
                <a:latin typeface="Comic Sans MS"/>
              </a:rPr>
              <a:t> PDEs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AF1CFC-3473-485F-942C-56A36E4F1504}"/>
              </a:ext>
            </a:extLst>
          </p:cNvPr>
          <p:cNvSpPr txBox="1"/>
          <p:nvPr/>
        </p:nvSpPr>
        <p:spPr>
          <a:xfrm>
            <a:off x="697936" y="1126199"/>
            <a:ext cx="5877656" cy="4039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</a:t>
            </a:r>
            <a:r>
              <a:rPr lang="en-US" altLang="zh-CN" sz="1600" dirty="0" err="1">
                <a:latin typeface="Comic Sans MS" pitchFamily="66" charset="0"/>
              </a:rPr>
              <a:t>i</a:t>
            </a:r>
            <a:r>
              <a:rPr lang="en-US" altLang="zh-CN" sz="1600" dirty="0">
                <a:latin typeface="Comic Sans MS" pitchFamily="66" charset="0"/>
              </a:rPr>
              <a:t>) Balance of linear momentum: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(ii) Constitutive model (closure): 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(iii) Boundary condition: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omic Sans MS" pitchFamily="66" charset="0"/>
              </a:rPr>
              <a:t>(iv) Kinematics</a:t>
            </a: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>
              <a:spcAft>
                <a:spcPts val="300"/>
              </a:spcAft>
            </a:pPr>
            <a:endParaRPr lang="en-US" altLang="zh-CN" sz="1600" dirty="0">
              <a:latin typeface="Comic Sans MS" pitchFamily="66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4F792411-771B-4FC1-BEF5-12B295198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9322676"/>
                  </p:ext>
                </p:extLst>
              </p:nvPr>
            </p:nvGraphicFramePr>
            <p:xfrm>
              <a:off x="1167001" y="1524714"/>
              <a:ext cx="5280649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952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79669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 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  <a:endParaRPr lang="en-GB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4F792411-771B-4FC1-BEF5-12B295198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9322676"/>
                  </p:ext>
                </p:extLst>
              </p:nvPr>
            </p:nvGraphicFramePr>
            <p:xfrm>
              <a:off x="1167001" y="1524714"/>
              <a:ext cx="5280649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952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79669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515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3">
                <a:extLst>
                  <a:ext uri="{FF2B5EF4-FFF2-40B4-BE49-F238E27FC236}">
                    <a16:creationId xmlns:a16="http://schemas.microsoft.com/office/drawing/2014/main" id="{1FEE61C7-4D2E-482A-8FC0-6AB53691E0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829247"/>
                  </p:ext>
                </p:extLst>
              </p:nvPr>
            </p:nvGraphicFramePr>
            <p:xfrm>
              <a:off x="1166999" y="2383416"/>
              <a:ext cx="5280649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952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79669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)⋅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sz="16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3">
                <a:extLst>
                  <a:ext uri="{FF2B5EF4-FFF2-40B4-BE49-F238E27FC236}">
                    <a16:creationId xmlns:a16="http://schemas.microsoft.com/office/drawing/2014/main" id="{1FEE61C7-4D2E-482A-8FC0-6AB53691E0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829247"/>
                  </p:ext>
                </p:extLst>
              </p:nvPr>
            </p:nvGraphicFramePr>
            <p:xfrm>
              <a:off x="1166999" y="2383416"/>
              <a:ext cx="5280649" cy="377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952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79669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515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3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3">
                <a:extLst>
                  <a:ext uri="{FF2B5EF4-FFF2-40B4-BE49-F238E27FC236}">
                    <a16:creationId xmlns:a16="http://schemas.microsoft.com/office/drawing/2014/main" id="{3EC9166A-6058-461D-A19D-5947008CF1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7553546"/>
                  </p:ext>
                </p:extLst>
              </p:nvPr>
            </p:nvGraphicFramePr>
            <p:xfrm>
              <a:off x="1166998" y="3139440"/>
              <a:ext cx="528064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0357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95029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774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dirty="0">
                            <a:solidFill>
                              <a:schemeClr val="tx1"/>
                            </a:solidFill>
                            <a:latin typeface="Comic Sans MS" pitchFamily="66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3">
                <a:extLst>
                  <a:ext uri="{FF2B5EF4-FFF2-40B4-BE49-F238E27FC236}">
                    <a16:creationId xmlns:a16="http://schemas.microsoft.com/office/drawing/2014/main" id="{3EC9166A-6058-461D-A19D-5947008CF1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7553546"/>
                  </p:ext>
                </p:extLst>
              </p:nvPr>
            </p:nvGraphicFramePr>
            <p:xfrm>
              <a:off x="1166998" y="3139440"/>
              <a:ext cx="528064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0357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950292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850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0938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7087C07-6D6A-4282-A5E0-6ED387DB49CD}"/>
              </a:ext>
            </a:extLst>
          </p:cNvPr>
          <p:cNvSpPr txBox="1"/>
          <p:nvPr/>
        </p:nvSpPr>
        <p:spPr>
          <a:xfrm>
            <a:off x="1743338" y="678041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Example Linear elasticity</a:t>
            </a:r>
            <a:endParaRPr 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5E75FA-0FE0-4151-BAD0-F978DE7AE8C7}"/>
                  </a:ext>
                </a:extLst>
              </p:cNvPr>
              <p:cNvSpPr txBox="1"/>
              <p:nvPr/>
            </p:nvSpPr>
            <p:spPr>
              <a:xfrm>
                <a:off x="6999736" y="1126199"/>
                <a:ext cx="4685333" cy="51631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zh-CN" sz="1600" dirty="0">
                    <a:latin typeface="Comic Sans MS" pitchFamily="66" charset="0"/>
                  </a:rPr>
                  <a:t>(</a:t>
                </a:r>
                <a:r>
                  <a:rPr lang="en-US" altLang="zh-CN" sz="1600" dirty="0" err="1">
                    <a:latin typeface="Comic Sans MS" pitchFamily="66" charset="0"/>
                  </a:rPr>
                  <a:t>i</a:t>
                </a:r>
                <a:r>
                  <a:rPr lang="en-US" altLang="zh-CN" sz="1600" dirty="0">
                    <a:latin typeface="Comic Sans MS" pitchFamily="66" charset="0"/>
                  </a:rPr>
                  <a:t>)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Approximation</a:t>
                </a:r>
                <a:r>
                  <a:rPr lang="en-US" altLang="zh-CN" sz="1600" dirty="0">
                    <a:latin typeface="Comic Sans MS" pitchFamily="66" charset="0"/>
                  </a:rPr>
                  <a:t>: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PINN: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𝑁𝑁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altLang="zh-CN" sz="1600" dirty="0">
                    <a:latin typeface="Comic Sans MS" pitchFamily="66" charset="0"/>
                  </a:rPr>
                  <a:t>(ii) Plug in to the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weak form</a:t>
                </a:r>
                <a:r>
                  <a:rPr lang="en-US" altLang="zh-CN" sz="1600" dirty="0">
                    <a:latin typeface="Comic Sans MS" pitchFamily="66" charset="0"/>
                  </a:rPr>
                  <a:t>.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altLang="zh-CN" sz="1600" dirty="0">
                    <a:latin typeface="Comic Sans MS" pitchFamily="66" charset="0"/>
                  </a:rPr>
                  <a:t>(iii)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Solve</a:t>
                </a:r>
                <a:r>
                  <a:rPr lang="en-US" altLang="zh-CN" sz="1600" dirty="0">
                    <a:latin typeface="Comic Sans MS" pitchFamily="66" charset="0"/>
                  </a:rPr>
                  <a:t> – usually system of linear equations.  </a:t>
                </a:r>
              </a:p>
              <a:p>
                <a:pPr>
                  <a:spcAft>
                    <a:spcPts val="300"/>
                  </a:spcAft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Need to re-run (</a:t>
                </a:r>
                <a:r>
                  <a:rPr lang="en-US" altLang="zh-CN" sz="1600" dirty="0" err="1">
                    <a:latin typeface="Comic Sans MS" pitchFamily="66" charset="0"/>
                  </a:rPr>
                  <a:t>i</a:t>
                </a:r>
                <a:r>
                  <a:rPr lang="en-US" altLang="zh-CN" sz="1600" dirty="0">
                    <a:latin typeface="Comic Sans MS" pitchFamily="66" charset="0"/>
                  </a:rPr>
                  <a:t>)-(iii) when changing </a:t>
                </a: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Materials – different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Comic Sans MS" pitchFamily="66" charset="0"/>
                  </a:rPr>
                  <a:t>.</a:t>
                </a: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Loading – Boundary and initial conditions. </a:t>
                </a:r>
              </a:p>
              <a:p>
                <a:pPr marL="742950" lvl="1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Solution is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mesh dependent</a:t>
                </a:r>
                <a:r>
                  <a:rPr lang="en-US" altLang="zh-CN" sz="1600" dirty="0">
                    <a:latin typeface="Comic Sans MS" pitchFamily="66" charset="0"/>
                  </a:rPr>
                  <a:t>! 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Hard to deal with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itchFamily="66" charset="0"/>
                  </a:rPr>
                  <a:t>nonlinear</a:t>
                </a:r>
                <a:r>
                  <a:rPr lang="en-US" altLang="zh-CN" sz="1600" dirty="0">
                    <a:latin typeface="Comic Sans MS" pitchFamily="66" charset="0"/>
                  </a:rPr>
                  <a:t> problems. 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Comic Sans MS" pitchFamily="66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Comic Sans MS" pitchFamily="66" charset="0"/>
                  </a:rPr>
                  <a:t>Requires known physics.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5E75FA-0FE0-4151-BAD0-F978DE7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36" y="1126199"/>
                <a:ext cx="4685333" cy="5163145"/>
              </a:xfrm>
              <a:prstGeom prst="rect">
                <a:avLst/>
              </a:prstGeom>
              <a:blipFill>
                <a:blip r:embed="rId6"/>
                <a:stretch>
                  <a:fillRect l="-518" t="-1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A12DDDF-B470-4F74-A88F-A1A0E3C28591}"/>
              </a:ext>
            </a:extLst>
          </p:cNvPr>
          <p:cNvSpPr txBox="1"/>
          <p:nvPr/>
        </p:nvSpPr>
        <p:spPr>
          <a:xfrm>
            <a:off x="7087530" y="677314"/>
            <a:ext cx="41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Solving a PDE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3">
                <a:extLst>
                  <a:ext uri="{FF2B5EF4-FFF2-40B4-BE49-F238E27FC236}">
                    <a16:creationId xmlns:a16="http://schemas.microsoft.com/office/drawing/2014/main" id="{F64D0637-D8D1-443D-9660-760C81E65C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806793"/>
                  </p:ext>
                </p:extLst>
              </p:nvPr>
            </p:nvGraphicFramePr>
            <p:xfrm>
              <a:off x="1294943" y="4407852"/>
              <a:ext cx="5280649" cy="54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952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79669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3307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6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omic Sans MS" pitchFamily="66" charset="0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3">
                <a:extLst>
                  <a:ext uri="{FF2B5EF4-FFF2-40B4-BE49-F238E27FC236}">
                    <a16:creationId xmlns:a16="http://schemas.microsoft.com/office/drawing/2014/main" id="{F64D0637-D8D1-443D-9660-760C81E65C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806793"/>
                  </p:ext>
                </p:extLst>
              </p:nvPr>
            </p:nvGraphicFramePr>
            <p:xfrm>
              <a:off x="1294943" y="4407852"/>
              <a:ext cx="5280649" cy="54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952">
                      <a:extLst>
                        <a:ext uri="{9D8B030D-6E8A-4147-A177-3AD203B41FA5}">
                          <a16:colId xmlns:a16="http://schemas.microsoft.com/office/drawing/2014/main" val="1748340578"/>
                        </a:ext>
                      </a:extLst>
                    </a:gridCol>
                    <a:gridCol w="1796697">
                      <a:extLst>
                        <a:ext uri="{9D8B030D-6E8A-4147-A177-3AD203B41FA5}">
                          <a16:colId xmlns:a16="http://schemas.microsoft.com/office/drawing/2014/main" val="233905296"/>
                        </a:ext>
                      </a:extLst>
                    </a:gridCol>
                  </a:tblGrid>
                  <a:tr h="548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515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93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7589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837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1623</Words>
  <Application>Microsoft Office PowerPoint</Application>
  <PresentationFormat>宽屏</PresentationFormat>
  <Paragraphs>361</Paragraphs>
  <Slides>19</Slides>
  <Notes>17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Burigede Liu</dc:creator>
  <cp:lastModifiedBy>Burigede Liu</cp:lastModifiedBy>
  <cp:revision>329</cp:revision>
  <dcterms:created xsi:type="dcterms:W3CDTF">2021-02-24T17:40:15Z</dcterms:created>
  <dcterms:modified xsi:type="dcterms:W3CDTF">2024-09-16T11:45:07Z</dcterms:modified>
</cp:coreProperties>
</file>